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0832b70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0832b70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8118024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8118024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8118024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28118024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8163a6dc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28163a6dc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0832b70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80832b7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6aee667b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6aee667b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6aee667b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6aee667b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6aee667b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6aee667b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7e11bb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7e11bb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7e11bbda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7e11bbda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7e11bbda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27e11bbda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81180246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81180246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7e11bbd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7e11bbd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27e11bbda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27e11bbda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7e11bbda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7e11bbda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81180246c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281180246c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81180246c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81180246c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81180246c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281180246c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81180246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81180246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8163a6d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28163a6d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7e11bbda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27e11bbda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80832b70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80832b7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d43d53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fd43d53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8163a6dc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8163a6d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8163a6dc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8163a6dc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450522202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450522202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450522202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450522202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d43d536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d43d536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1180246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81180246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81180246c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81180246c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72eded33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72eded33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8470f5eb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8470f5eb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d43d536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d43d536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d6af6ce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d6af6ce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1180246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1180246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d6af6ce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d6af6c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d6af6ce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d6af6ce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7d6af6ce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7d6af6ce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8470f5e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38470f5e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d6af6ce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d6af6c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d6af6ce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d6af6c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8137df5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8137df5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137df5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8137df5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a56d961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a56d961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38470f5e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38470f5e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8163a6dc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8163a6dc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72eded33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272eded33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272eded33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272eded33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72eded33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72eded33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272eded33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272eded33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72eded33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72eded33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8470f5e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38470f5e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38470f5eb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38470f5eb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b2d09f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b2d09f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b6642fd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b6642fd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6b6642fd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6b6642fd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d6af6c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d6af6c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6b6642fdf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6b6642fdf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b6642fdf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b6642fdf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6b6642fdf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6b6642fd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6b2d09f6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6b2d09f6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b2d09f6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6b2d09f6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be1732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6be1732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6be17322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6be17322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52459cd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52459cd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6be17322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6be17322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be17322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6be1732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d43d53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d43d53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be17322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6be17322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6be17322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6be17322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6be17322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6be17322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be17322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be17322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be17322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6be17322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6be17322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6be17322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6be17322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6be17322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6aee667b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6aee667b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6cc4b89a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6cc4b89a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6cc4b89a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6cc4b89a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b6642f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b6642f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6cc4b89a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6cc4b89a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6cc4b89a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6cc4b89a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6cc4b89a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6cc4b89a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b6642fd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6b6642fd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b6642fd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6b6642fd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6b6642fdf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6b6642fdf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6b6642fdf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6b6642fdf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450522202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450522202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6b6642fdf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6b6642fd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6b6642fdf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6b6642fd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7ba4a7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7ba4a7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6b6642fdf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6b6642fdf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6b6642fdf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6b6642fdf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6b6642fdf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6b6642fdf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6b6642fdf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6b6642fdf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6b6642fdf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6b6642fdf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6b6642fdf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6b6642fdf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b6642fdf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6b6642fdf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50522202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50522202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6b6642fdf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6b6642fdf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5a56d961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5a56d961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7ba4a7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7ba4a7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5a56d961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5a56d961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a56d961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5a56d961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5a56d961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5a56d961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5a56d961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5a56d961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5a56d961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5a56d961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5a56d961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5a56d961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0832b7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80832b7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8163a6dc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8163a6dc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8163a6dc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8163a6d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8103ef4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8103ef4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1180246c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1180246c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80832b70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80832b70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80832b70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80832b70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68882e3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68882e3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687a055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687a055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687a055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687a055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6cc4b89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6cc4b89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2687a0550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2687a055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6945697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6945697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81180246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81180246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81180246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281180246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typekit.com/" TargetMode="External"/><Relationship Id="rId4" Type="http://schemas.openxmlformats.org/officeDocument/2006/relationships/image" Target="../media/image8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://www.colorzilla.com/gradient-editor/" TargetMode="External"/><Relationship Id="rId4" Type="http://schemas.openxmlformats.org/officeDocument/2006/relationships/image" Target="../media/image9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learntocodewith.me/posts/color-palette-tools/" TargetMode="External"/><Relationship Id="rId4" Type="http://schemas.openxmlformats.org/officeDocument/2006/relationships/image" Target="../media/image86.png"/><Relationship Id="rId5" Type="http://schemas.openxmlformats.org/officeDocument/2006/relationships/image" Target="../media/image91.png"/><Relationship Id="rId6" Type="http://schemas.openxmlformats.org/officeDocument/2006/relationships/hyperlink" Target="https://goo.gl/LvuMZJ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color.adobe.com/pt/create/color-wheel/?base=2&amp;rule=Analogous&amp;selected=0&amp;name=Meu%20tema%20do%20Color&amp;mode=rgb&amp;rgbvalues=1,0.7800242116005165,0.050000000000000044,0.91,0.41340113132717754,0.04550000000000004,1,0,0,0.6935225595963694,0.04550000000000004,0.91,0.06575830296079455,0.10746883363967363,1&amp;swatchOrder=0,1,2,3,4" TargetMode="External"/><Relationship Id="rId4" Type="http://schemas.openxmlformats.org/officeDocument/2006/relationships/image" Target="../media/image92.png"/><Relationship Id="rId5" Type="http://schemas.openxmlformats.org/officeDocument/2006/relationships/image" Target="../media/image91.png"/><Relationship Id="rId6" Type="http://schemas.openxmlformats.org/officeDocument/2006/relationships/hyperlink" Target="https://goo.gl/dZn3iE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s://coolors.co/" TargetMode="External"/><Relationship Id="rId4" Type="http://schemas.openxmlformats.org/officeDocument/2006/relationships/image" Target="../media/image88.png"/><Relationship Id="rId5" Type="http://schemas.openxmlformats.org/officeDocument/2006/relationships/image" Target="../media/image91.png"/><Relationship Id="rId6" Type="http://schemas.openxmlformats.org/officeDocument/2006/relationships/hyperlink" Target="https://coolors.co/" TargetMode="Externa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bulma.io/" TargetMode="External"/><Relationship Id="rId4" Type="http://schemas.openxmlformats.org/officeDocument/2006/relationships/image" Target="../media/image11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s://purecss.io/" TargetMode="External"/><Relationship Id="rId4" Type="http://schemas.openxmlformats.org/officeDocument/2006/relationships/image" Target="../media/image1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hyperlink" Target="http://flexboxgrid.com/" TargetMode="External"/><Relationship Id="rId4" Type="http://schemas.openxmlformats.org/officeDocument/2006/relationships/image" Target="../media/image11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://getskeleton.com/" TargetMode="External"/><Relationship Id="rId4" Type="http://schemas.openxmlformats.org/officeDocument/2006/relationships/image" Target="../media/image11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getbootstrap.com/" TargetMode="External"/><Relationship Id="rId4" Type="http://schemas.openxmlformats.org/officeDocument/2006/relationships/image" Target="../media/image11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hyperlink" Target="https://zurb.com/playground/foundation-icon-fonts-3" TargetMode="External"/><Relationship Id="rId4" Type="http://schemas.openxmlformats.org/officeDocument/2006/relationships/image" Target="../media/image8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hyperlink" Target="http://fontawesome.io/icons/" TargetMode="External"/><Relationship Id="rId4" Type="http://schemas.openxmlformats.org/officeDocument/2006/relationships/image" Target="../media/image9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8.png"/><Relationship Id="rId4" Type="http://schemas.openxmlformats.org/officeDocument/2006/relationships/image" Target="../media/image9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hyperlink" Target="https://unsplash.com/" TargetMode="External"/><Relationship Id="rId4" Type="http://schemas.openxmlformats.org/officeDocument/2006/relationships/image" Target="../media/image10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hyperlink" Target="http://jgthms.com/web-design-in-4-minutes/" TargetMode="External"/><Relationship Id="rId4" Type="http://schemas.openxmlformats.org/officeDocument/2006/relationships/hyperlink" Target="https://www.lukew.com/ff/entry.asp?933" TargetMode="External"/><Relationship Id="rId5" Type="http://schemas.openxmlformats.org/officeDocument/2006/relationships/hyperlink" Target="https://medium.com/@timetofirstfix/designing-and-building-a-web-app-from-scratch-a-case-study-39e587951f41" TargetMode="External"/><Relationship Id="rId6" Type="http://schemas.openxmlformats.org/officeDocument/2006/relationships/hyperlink" Target="https://uxdesign.cc/ux-design-methods-deliverables-657f54ce3c7d" TargetMode="External"/><Relationship Id="rId7" Type="http://schemas.openxmlformats.org/officeDocument/2006/relationships/hyperlink" Target="https://uxplanet.org/most-common-ux-design-methods-and-techniques-c9a9fdc25a1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hyperlink" Target="https://bulma.io" TargetMode="External"/><Relationship Id="rId4" Type="http://schemas.openxmlformats.org/officeDocument/2006/relationships/image" Target="../media/image9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hyperlink" Target="https://channel9.msdn.com/Events/Visual-Studio/Visual-Studio-Live-Redmond-2016/T15" TargetMode="External"/><Relationship Id="rId4" Type="http://schemas.openxmlformats.org/officeDocument/2006/relationships/image" Target="../media/image10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45.xml"/><Relationship Id="rId10" Type="http://schemas.openxmlformats.org/officeDocument/2006/relationships/slide" Target="/ppt/slides/slide39.xml"/><Relationship Id="rId13" Type="http://schemas.openxmlformats.org/officeDocument/2006/relationships/slide" Target="/ppt/slides/slide57.xml"/><Relationship Id="rId12" Type="http://schemas.openxmlformats.org/officeDocument/2006/relationships/slide" Target="/ppt/slides/slide57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11.xml"/><Relationship Id="rId4" Type="http://schemas.openxmlformats.org/officeDocument/2006/relationships/slide" Target="/ppt/slides/slide14.xml"/><Relationship Id="rId9" Type="http://schemas.openxmlformats.org/officeDocument/2006/relationships/slide" Target="/ppt/slides/slide37.xml"/><Relationship Id="rId5" Type="http://schemas.openxmlformats.org/officeDocument/2006/relationships/slide" Target="/ppt/slides/slide17.xml"/><Relationship Id="rId6" Type="http://schemas.openxmlformats.org/officeDocument/2006/relationships/slide" Target="/ppt/slides/slide23.xml"/><Relationship Id="rId7" Type="http://schemas.openxmlformats.org/officeDocument/2006/relationships/slide" Target="/ppt/slides/slide28.xml"/><Relationship Id="rId8" Type="http://schemas.openxmlformats.org/officeDocument/2006/relationships/slide" Target="/ppt/slides/slide3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en.wikipedia.org/wiki/Document_Object_Model" TargetMode="External"/><Relationship Id="rId4" Type="http://schemas.openxmlformats.org/officeDocument/2006/relationships/image" Target="../media/image18.png"/><Relationship Id="rId5" Type="http://schemas.openxmlformats.org/officeDocument/2006/relationships/hyperlink" Target="https://en.wikipedia.org/wiki/Document_Object_Model" TargetMode="External"/><Relationship Id="rId6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m.spec.whatwg.org/" TargetMode="External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07.xml"/><Relationship Id="rId10" Type="http://schemas.openxmlformats.org/officeDocument/2006/relationships/slide" Target="/ppt/slides/slide101.xml"/><Relationship Id="rId13" Type="http://schemas.openxmlformats.org/officeDocument/2006/relationships/slide" Target="/ppt/slides/slide118.xml"/><Relationship Id="rId12" Type="http://schemas.openxmlformats.org/officeDocument/2006/relationships/slide" Target="/ppt/slides/slide11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63.xml"/><Relationship Id="rId4" Type="http://schemas.openxmlformats.org/officeDocument/2006/relationships/slide" Target="/ppt/slides/slide73.xml"/><Relationship Id="rId9" Type="http://schemas.openxmlformats.org/officeDocument/2006/relationships/slide" Target="/ppt/slides/slide98.xml"/><Relationship Id="rId5" Type="http://schemas.openxmlformats.org/officeDocument/2006/relationships/slide" Target="/ppt/slides/slide79.xml"/><Relationship Id="rId6" Type="http://schemas.openxmlformats.org/officeDocument/2006/relationships/slide" Target="/ppt/slides/slide86.xml"/><Relationship Id="rId7" Type="http://schemas.openxmlformats.org/officeDocument/2006/relationships/slide" Target="/ppt/slides/slide91.xml"/><Relationship Id="rId8" Type="http://schemas.openxmlformats.org/officeDocument/2006/relationships/slide" Target="/ppt/slides/slide95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meyerweb.com/eric/tools/css/reset/" TargetMode="External"/><Relationship Id="rId4" Type="http://schemas.openxmlformats.org/officeDocument/2006/relationships/image" Target="../media/image7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5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Relationship Id="rId4" Type="http://schemas.openxmlformats.org/officeDocument/2006/relationships/image" Target="../media/image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Relationship Id="rId4" Type="http://schemas.openxmlformats.org/officeDocument/2006/relationships/image" Target="../media/image28.png"/><Relationship Id="rId5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Relationship Id="rId4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Relationship Id="rId4" Type="http://schemas.openxmlformats.org/officeDocument/2006/relationships/image" Target="../media/image7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3.org/Style/CSS/Overview.en.html" TargetMode="External"/><Relationship Id="rId4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3.png"/><Relationship Id="rId4" Type="http://schemas.openxmlformats.org/officeDocument/2006/relationships/image" Target="../media/image6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0.png"/><Relationship Id="rId4" Type="http://schemas.openxmlformats.org/officeDocument/2006/relationships/image" Target="../media/image64.png"/><Relationship Id="rId5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w3schools.com/css/" TargetMode="External"/><Relationship Id="rId4" Type="http://schemas.openxmlformats.org/officeDocument/2006/relationships/image" Target="../media/image2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1.png"/><Relationship Id="rId4" Type="http://schemas.openxmlformats.org/officeDocument/2006/relationships/image" Target="../media/image6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0.png"/><Relationship Id="rId4" Type="http://schemas.openxmlformats.org/officeDocument/2006/relationships/image" Target="../media/image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6.png"/><Relationship Id="rId4" Type="http://schemas.openxmlformats.org/officeDocument/2006/relationships/image" Target="../media/image7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7.png"/><Relationship Id="rId4" Type="http://schemas.openxmlformats.org/officeDocument/2006/relationships/image" Target="../media/image10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9.png"/><Relationship Id="rId4" Type="http://schemas.openxmlformats.org/officeDocument/2006/relationships/image" Target="../media/image8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67.png"/><Relationship Id="rId4" Type="http://schemas.openxmlformats.org/officeDocument/2006/relationships/image" Target="../media/image78.png"/><Relationship Id="rId5" Type="http://schemas.openxmlformats.org/officeDocument/2006/relationships/hyperlink" Target="https://kyriosdata.github.io/id/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sreference.io/" TargetMode="External"/><Relationship Id="rId4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bradfrost.github.io/this-is-responsive" TargetMode="External"/><Relationship Id="rId4" Type="http://schemas.openxmlformats.org/officeDocument/2006/relationships/image" Target="../media/image7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oo.gl/WE7i5o" TargetMode="External"/><Relationship Id="rId4" Type="http://schemas.openxmlformats.org/officeDocument/2006/relationships/image" Target="../media/image12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://getbem.com" TargetMode="External"/><Relationship Id="rId4" Type="http://schemas.openxmlformats.org/officeDocument/2006/relationships/image" Target="../media/image12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://csslint.net" TargetMode="External"/><Relationship Id="rId4" Type="http://schemas.openxmlformats.org/officeDocument/2006/relationships/image" Target="../media/image11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://howtocenterincss.com/" TargetMode="External"/><Relationship Id="rId4" Type="http://schemas.openxmlformats.org/officeDocument/2006/relationships/image" Target="../media/image11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://learnlayout.com" TargetMode="External"/><Relationship Id="rId4" Type="http://schemas.openxmlformats.org/officeDocument/2006/relationships/image" Target="../media/image11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fonts.google.com/" TargetMode="Externa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você precisa saber</a:t>
            </a:r>
            <a:endParaRPr/>
          </a:p>
        </p:txBody>
      </p:sp>
      <p:sp>
        <p:nvSpPr>
          <p:cNvPr id="105" name="Google Shape;105;p25"/>
          <p:cNvSpPr txBox="1"/>
          <p:nvPr/>
        </p:nvSpPr>
        <p:spPr>
          <a:xfrm>
            <a:off x="419225" y="4075925"/>
            <a:ext cx="5030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Copyright © 2018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Fábio Nogueira de Lucena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Instituto de Informática (UFG)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000" y="1950950"/>
            <a:ext cx="6496407" cy="20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(alvo móvel)</a:t>
            </a:r>
            <a:endParaRPr/>
          </a:p>
        </p:txBody>
      </p:sp>
      <p:cxnSp>
        <p:nvCxnSpPr>
          <p:cNvPr id="160" name="Google Shape;160;p34"/>
          <p:cNvCxnSpPr/>
          <p:nvPr/>
        </p:nvCxnSpPr>
        <p:spPr>
          <a:xfrm flipH="1">
            <a:off x="3727025" y="1173000"/>
            <a:ext cx="1928700" cy="1684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 Typekit</a:t>
            </a:r>
            <a:endParaRPr/>
          </a:p>
        </p:txBody>
      </p:sp>
      <p:sp>
        <p:nvSpPr>
          <p:cNvPr id="761" name="Google Shape;761;p1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2" name="Google Shape;762;p1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499" y="557450"/>
            <a:ext cx="4620051" cy="422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2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Cores e gradientes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Definindo cores</a:t>
            </a:r>
            <a:endParaRPr/>
          </a:p>
        </p:txBody>
      </p:sp>
      <p:sp>
        <p:nvSpPr>
          <p:cNvPr id="773" name="Google Shape;773;p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4" name="Google Shape;77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25" y="1068425"/>
            <a:ext cx="5180601" cy="40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675" y="1068413"/>
            <a:ext cx="2522875" cy="36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27"/>
          <p:cNvSpPr txBox="1"/>
          <p:nvPr>
            <p:ph type="title"/>
          </p:nvPr>
        </p:nvSpPr>
        <p:spPr>
          <a:xfrm>
            <a:off x="455800" y="190125"/>
            <a:ext cx="2924700" cy="12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Gerador de</a:t>
            </a:r>
            <a:br>
              <a:rPr lang="en"/>
            </a:br>
            <a:r>
              <a:rPr lang="en"/>
              <a:t>gradiente</a:t>
            </a:r>
            <a:endParaRPr/>
          </a:p>
        </p:txBody>
      </p:sp>
      <p:pic>
        <p:nvPicPr>
          <p:cNvPr id="781" name="Google Shape;781;p12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350" y="0"/>
            <a:ext cx="4421451" cy="5096052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27"/>
          <p:cNvSpPr txBox="1"/>
          <p:nvPr/>
        </p:nvSpPr>
        <p:spPr>
          <a:xfrm>
            <a:off x="243875" y="1748800"/>
            <a:ext cx="3602100" cy="28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/* Permalink - use to edit and share this gradient: http://colorzilla.com/gradient-editor/#1e5799+0,2989d8+50,207cca+51,7db9e8+100;Blue+Gloss+Default */</a:t>
            </a:r>
            <a:endParaRPr sz="850">
              <a:solidFill>
                <a:schemeClr val="dk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03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background: rgb(30,87,153); /* Old browsers */</a:t>
            </a:r>
            <a:endParaRPr sz="850">
              <a:solidFill>
                <a:schemeClr val="dk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03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background: -moz-linear-gradient(top, rgba(30,87,153,1) 0%, rgba(41,137,216,1) 50%, rgba(32,124,202,1) 51%, rgba(125,185,232,1) 100%); /* FF3.6-15 */</a:t>
            </a:r>
            <a:endParaRPr sz="850">
              <a:solidFill>
                <a:schemeClr val="dk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03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background: -webkit-linear-gradient(top, rgba(30,87,153,1) 0%,rgba(41,137,216,1) 50%,rgba(32,124,202,1) 51%,rgba(125,185,232,1) 100%); /* Chrome10-25,Safari5.1-6 */</a:t>
            </a:r>
            <a:endParaRPr sz="850">
              <a:solidFill>
                <a:schemeClr val="dk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03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background: linear-gradient(to bottom, rgba(30,87,153,1) 0%,rgba(41,137,216,1) 50%,rgba(32,124,202,1) 51%,rgba(125,185,232,1) 100%); /* W3C, IE10+, FF16+, Chrome26+, Opera12+, Safari7+ */</a:t>
            </a:r>
            <a:endParaRPr sz="850">
              <a:solidFill>
                <a:schemeClr val="dk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-203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850">
                <a:solidFill>
                  <a:schemeClr val="dk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filter: progid:DXImageTransform.Microsoft.gradient( startColorstr='#1e5799', endColorstr='#7db9e8',GradientType=0 ); /* IE6-9 */</a:t>
            </a:r>
            <a:endParaRPr sz="850">
              <a:solidFill>
                <a:schemeClr val="dk2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3" name="Google Shape;783;p127"/>
          <p:cNvCxnSpPr/>
          <p:nvPr/>
        </p:nvCxnSpPr>
        <p:spPr>
          <a:xfrm flipH="1">
            <a:off x="3757350" y="2036975"/>
            <a:ext cx="3269700" cy="78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endParaRPr/>
          </a:p>
        </p:txBody>
      </p:sp>
      <p:pic>
        <p:nvPicPr>
          <p:cNvPr id="789" name="Google Shape;789;p12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839" y="0"/>
            <a:ext cx="598616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250" y="3185500"/>
            <a:ext cx="526200" cy="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28"/>
          <p:cNvSpPr txBox="1"/>
          <p:nvPr/>
        </p:nvSpPr>
        <p:spPr>
          <a:xfrm>
            <a:off x="184225" y="3646025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https://goo.gl/LvuMZJ</a:t>
            </a:r>
            <a:r>
              <a:rPr lang="en" sz="18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endParaRPr/>
          </a:p>
        </p:txBody>
      </p:sp>
      <p:pic>
        <p:nvPicPr>
          <p:cNvPr id="797" name="Google Shape;797;p1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7812" y="0"/>
            <a:ext cx="5986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700" y="3351325"/>
            <a:ext cx="526200" cy="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29"/>
          <p:cNvSpPr txBox="1"/>
          <p:nvPr/>
        </p:nvSpPr>
        <p:spPr>
          <a:xfrm>
            <a:off x="198700" y="3877525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https://goo.gl/dZn3iE</a:t>
            </a:r>
            <a:r>
              <a:rPr lang="en" sz="1800">
                <a:solidFill>
                  <a:srgbClr val="44444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Ferramentas</a:t>
            </a:r>
            <a:endParaRPr/>
          </a:p>
        </p:txBody>
      </p:sp>
      <p:pic>
        <p:nvPicPr>
          <p:cNvPr id="805" name="Google Shape;805;p13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750" y="0"/>
            <a:ext cx="5905975" cy="507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175" y="3250050"/>
            <a:ext cx="526200" cy="5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30"/>
          <p:cNvSpPr txBox="1"/>
          <p:nvPr/>
        </p:nvSpPr>
        <p:spPr>
          <a:xfrm>
            <a:off x="97425" y="3776250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https://coolors.co/</a:t>
            </a:r>
            <a:r>
              <a:rPr lang="en" sz="1800"/>
              <a:t> </a:t>
            </a:r>
            <a:endParaRPr sz="18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31"/>
          <p:cNvSpPr txBox="1"/>
          <p:nvPr>
            <p:ph type="title"/>
          </p:nvPr>
        </p:nvSpPr>
        <p:spPr>
          <a:xfrm>
            <a:off x="490250" y="526350"/>
            <a:ext cx="765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Frameworks, bibliotecas?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Bulma </a:t>
            </a:r>
            <a:endParaRPr/>
          </a:p>
        </p:txBody>
      </p:sp>
      <p:pic>
        <p:nvPicPr>
          <p:cNvPr id="818" name="Google Shape;818;p1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400" y="1143675"/>
            <a:ext cx="5234799" cy="377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Purecss.io </a:t>
            </a:r>
            <a:endParaRPr/>
          </a:p>
        </p:txBody>
      </p:sp>
      <p:pic>
        <p:nvPicPr>
          <p:cNvPr id="824" name="Google Shape;824;p1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425" y="1068425"/>
            <a:ext cx="4896312" cy="377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Sintaxe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Flexbox Grid</a:t>
            </a:r>
            <a:endParaRPr/>
          </a:p>
        </p:txBody>
      </p:sp>
      <p:pic>
        <p:nvPicPr>
          <p:cNvPr id="830" name="Google Shape;830;p1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525" y="1220825"/>
            <a:ext cx="4715750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Skeleton</a:t>
            </a:r>
            <a:endParaRPr/>
          </a:p>
        </p:txBody>
      </p:sp>
      <p:pic>
        <p:nvPicPr>
          <p:cNvPr id="836" name="Google Shape;836;p1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600" y="1233675"/>
            <a:ext cx="5729703" cy="37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mais popular</a:t>
            </a:r>
            <a:endParaRPr/>
          </a:p>
        </p:txBody>
      </p:sp>
      <p:pic>
        <p:nvPicPr>
          <p:cNvPr id="842" name="Google Shape;842;p1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075" y="1233700"/>
            <a:ext cx="5031352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37"/>
          <p:cNvSpPr txBox="1"/>
          <p:nvPr>
            <p:ph type="title"/>
          </p:nvPr>
        </p:nvSpPr>
        <p:spPr>
          <a:xfrm>
            <a:off x="490250" y="526350"/>
            <a:ext cx="765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Ícones e imagens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Zurbe</a:t>
            </a:r>
            <a:endParaRPr/>
          </a:p>
        </p:txBody>
      </p:sp>
      <p:sp>
        <p:nvSpPr>
          <p:cNvPr id="853" name="Google Shape;853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4" name="Google Shape;854;p13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773" y="652375"/>
            <a:ext cx="3750076" cy="39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awesome</a:t>
            </a:r>
            <a:endParaRPr/>
          </a:p>
        </p:txBody>
      </p:sp>
      <p:sp>
        <p:nvSpPr>
          <p:cNvPr id="860" name="Google Shape;860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1" name="Google Shape;861;p1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248" y="797275"/>
            <a:ext cx="4602499" cy="38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Awesome (exemplo de uso)</a:t>
            </a:r>
            <a:endParaRPr/>
          </a:p>
        </p:txBody>
      </p:sp>
      <p:sp>
        <p:nvSpPr>
          <p:cNvPr id="867" name="Google Shape;867;p1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8" name="Google Shape;86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52475"/>
            <a:ext cx="5308974" cy="36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952" y="2179975"/>
            <a:ext cx="2991350" cy="13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40"/>
          <p:cNvSpPr txBox="1"/>
          <p:nvPr/>
        </p:nvSpPr>
        <p:spPr>
          <a:xfrm>
            <a:off x="6044700" y="3995175"/>
            <a:ext cx="15684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último fica “girando”</a:t>
            </a:r>
            <a:endParaRPr/>
          </a:p>
        </p:txBody>
      </p:sp>
      <p:cxnSp>
        <p:nvCxnSpPr>
          <p:cNvPr id="871" name="Google Shape;871;p140"/>
          <p:cNvCxnSpPr/>
          <p:nvPr/>
        </p:nvCxnSpPr>
        <p:spPr>
          <a:xfrm rot="10800000">
            <a:off x="6401500" y="3245525"/>
            <a:ext cx="0" cy="6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Unsplash</a:t>
            </a:r>
            <a:br>
              <a:rPr lang="en"/>
            </a:br>
            <a:r>
              <a:rPr b="0" lang="en"/>
              <a:t>(fotos de</a:t>
            </a:r>
            <a:br>
              <a:rPr b="0" lang="en"/>
            </a:br>
            <a:r>
              <a:rPr b="0" lang="en"/>
              <a:t>q</a:t>
            </a:r>
            <a:r>
              <a:rPr b="0" lang="en"/>
              <a:t>ualidade</a:t>
            </a:r>
            <a:br>
              <a:rPr b="0" lang="en"/>
            </a:br>
            <a:r>
              <a:rPr b="0" lang="en"/>
              <a:t>gratuitas,</a:t>
            </a:r>
            <a:br>
              <a:rPr b="0" lang="en"/>
            </a:br>
            <a:r>
              <a:rPr b="0" lang="en"/>
              <a:t>i</a:t>
            </a:r>
            <a:r>
              <a:rPr b="0" lang="en"/>
              <a:t>nclusive </a:t>
            </a:r>
            <a:br>
              <a:rPr b="0" lang="en"/>
            </a:br>
            <a:r>
              <a:rPr b="0" lang="en"/>
              <a:t>p</a:t>
            </a:r>
            <a:r>
              <a:rPr b="0" lang="en"/>
              <a:t>ara uso</a:t>
            </a:r>
            <a:br>
              <a:rPr b="0" lang="en"/>
            </a:br>
            <a:r>
              <a:rPr b="0" lang="en"/>
              <a:t>comercial)</a:t>
            </a:r>
            <a:endParaRPr b="0"/>
          </a:p>
        </p:txBody>
      </p:sp>
      <p:pic>
        <p:nvPicPr>
          <p:cNvPr id="877" name="Google Shape;877;p1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450" y="496850"/>
            <a:ext cx="5840799" cy="418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42"/>
          <p:cNvSpPr txBox="1"/>
          <p:nvPr>
            <p:ph type="title"/>
          </p:nvPr>
        </p:nvSpPr>
        <p:spPr>
          <a:xfrm>
            <a:off x="490250" y="526350"/>
            <a:ext cx="765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sobre web design?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4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de </a:t>
            </a:r>
            <a:r>
              <a:rPr i="1" lang="en"/>
              <a:t>design</a:t>
            </a:r>
            <a:endParaRPr/>
          </a:p>
        </p:txBody>
      </p:sp>
      <p:sp>
        <p:nvSpPr>
          <p:cNvPr id="888" name="Google Shape;888;p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Algumas </a:t>
            </a:r>
            <a:r>
              <a:rPr lang="en" u="sng">
                <a:solidFill>
                  <a:schemeClr val="hlink"/>
                </a:solidFill>
                <a:hlinkClick r:id="rId3"/>
              </a:rPr>
              <a:t>questões básicas</a:t>
            </a:r>
            <a:r>
              <a:rPr lang="en"/>
              <a:t> de design em 4 minutos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Mobile 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Um exemplo </a:t>
            </a:r>
            <a:r>
              <a:rPr lang="en" u="sng">
                <a:solidFill>
                  <a:schemeClr val="hlink"/>
                </a:solidFill>
                <a:hlinkClick r:id="rId5"/>
              </a:rPr>
              <a:t>completo</a:t>
            </a:r>
            <a:r>
              <a:rPr lang="en"/>
              <a:t> (web design)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UX (uma infinidade de </a:t>
            </a:r>
            <a:r>
              <a:rPr lang="en" u="sng">
                <a:solidFill>
                  <a:schemeClr val="hlink"/>
                </a:solidFill>
                <a:hlinkClick r:id="rId6"/>
              </a:rPr>
              <a:t>métodos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Métodos mais </a:t>
            </a:r>
            <a:r>
              <a:rPr lang="en" u="sng">
                <a:solidFill>
                  <a:schemeClr val="hlink"/>
                </a:solidFill>
                <a:hlinkClick r:id="rId7"/>
              </a:rPr>
              <a:t>comuns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Sintaxe (seletor seguido por declarações)</a:t>
            </a:r>
            <a:endParaRPr/>
          </a:p>
        </p:txBody>
      </p:sp>
      <p:sp>
        <p:nvSpPr>
          <p:cNvPr id="171" name="Google Shape;171;p36"/>
          <p:cNvSpPr txBox="1"/>
          <p:nvPr>
            <p:ph idx="1" type="body"/>
          </p:nvPr>
        </p:nvSpPr>
        <p:spPr>
          <a:xfrm>
            <a:off x="311700" y="2447125"/>
            <a:ext cx="8520600" cy="21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1" lang="en">
                <a:solidFill>
                  <a:srgbClr val="990000"/>
                </a:solidFill>
              </a:rPr>
              <a:t>seletor</a:t>
            </a:r>
            <a:br>
              <a:rPr b="1"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O elemento que receberá o estilo, o que está sendo formatado “lá” no documento HTML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i="1" lang="en">
                <a:solidFill>
                  <a:srgbClr val="990000"/>
                </a:solidFill>
              </a:rPr>
              <a:t>propriedade</a:t>
            </a:r>
            <a:r>
              <a:rPr b="1" lang="en">
                <a:solidFill>
                  <a:srgbClr val="990000"/>
                </a:solidFill>
              </a:rPr>
              <a:t> : </a:t>
            </a:r>
            <a:r>
              <a:rPr b="1" i="1" lang="en">
                <a:solidFill>
                  <a:srgbClr val="990000"/>
                </a:solidFill>
              </a:rPr>
              <a:t>valor</a:t>
            </a:r>
            <a:r>
              <a:rPr b="1" lang="en">
                <a:solidFill>
                  <a:srgbClr val="990000"/>
                </a:solidFill>
              </a:rPr>
              <a:t> ;</a:t>
            </a:r>
            <a:br>
              <a:rPr b="1" lang="en">
                <a:solidFill>
                  <a:srgbClr val="990000"/>
                </a:solidFill>
              </a:rPr>
            </a:br>
            <a:r>
              <a:rPr lang="en">
                <a:solidFill>
                  <a:srgbClr val="000000"/>
                </a:solidFill>
              </a:rPr>
              <a:t>Todas as declarações em CSS terminam em </a:t>
            </a:r>
            <a:r>
              <a:rPr b="1" lang="en">
                <a:solidFill>
                  <a:srgbClr val="000000"/>
                </a:solidFill>
              </a:rPr>
              <a:t>;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Cada declaração estabelece como formatar uma característica de um elemento.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O conjunto de declarações para um dado seletor segue entre chaves.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2" name="Google Shape;172;p36"/>
          <p:cNvSpPr txBox="1"/>
          <p:nvPr/>
        </p:nvSpPr>
        <p:spPr>
          <a:xfrm>
            <a:off x="1087600" y="1460225"/>
            <a:ext cx="6505500" cy="775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en" sz="3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seletor</a:t>
            </a:r>
            <a:r>
              <a:rPr lang="en" sz="3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3600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{</a:t>
            </a:r>
            <a:r>
              <a:rPr lang="en" sz="3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i="1" lang="en" sz="3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propriedade</a:t>
            </a:r>
            <a:r>
              <a:rPr lang="en" sz="3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b="1" lang="en" sz="36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r>
              <a:rPr lang="en" sz="3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i="1" lang="en" sz="3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 </a:t>
            </a:r>
            <a:r>
              <a:rPr b="1" lang="en" sz="36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;  </a:t>
            </a:r>
            <a:r>
              <a:rPr b="1" lang="en" sz="3600">
                <a:solidFill>
                  <a:srgbClr val="FF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}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44"/>
          <p:cNvSpPr txBox="1"/>
          <p:nvPr>
            <p:ph type="title"/>
          </p:nvPr>
        </p:nvSpPr>
        <p:spPr>
          <a:xfrm>
            <a:off x="490250" y="526350"/>
            <a:ext cx="765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finais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Há muitos aspectos técnicos em CSS!!!!!</a:t>
            </a:r>
            <a:endParaRPr/>
          </a:p>
        </p:txBody>
      </p:sp>
      <p:pic>
        <p:nvPicPr>
          <p:cNvPr id="899" name="Google Shape;899;p14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325" y="1562100"/>
            <a:ext cx="3009999" cy="33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45"/>
          <p:cNvSpPr txBox="1"/>
          <p:nvPr/>
        </p:nvSpPr>
        <p:spPr>
          <a:xfrm>
            <a:off x="622300" y="2143800"/>
            <a:ext cx="3660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Um </a:t>
            </a:r>
            <a:r>
              <a:rPr i="1" lang="en" sz="2400">
                <a:solidFill>
                  <a:srgbClr val="666666"/>
                </a:solidFill>
              </a:rPr>
              <a:t>framework </a:t>
            </a:r>
            <a:r>
              <a:rPr lang="en" sz="2400">
                <a:solidFill>
                  <a:srgbClr val="666666"/>
                </a:solidFill>
              </a:rPr>
              <a:t>como Bootstrap e Bulma, dentre outros é uma opção razoável.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46"/>
          <p:cNvSpPr txBox="1"/>
          <p:nvPr>
            <p:ph type="title"/>
          </p:nvPr>
        </p:nvSpPr>
        <p:spPr>
          <a:xfrm>
            <a:off x="490250" y="526350"/>
            <a:ext cx="765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“enorme” exemplo real para expandir horizontes?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p14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1838" y="152400"/>
            <a:ext cx="565493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47"/>
          <p:cNvSpPr txBox="1"/>
          <p:nvPr/>
        </p:nvSpPr>
        <p:spPr>
          <a:xfrm>
            <a:off x="254900" y="2143800"/>
            <a:ext cx="307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Muitas dicas que podem ajudar você!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</a:t>
            </a:r>
            <a:endParaRPr/>
          </a:p>
        </p:txBody>
      </p:sp>
      <p:sp>
        <p:nvSpPr>
          <p:cNvPr id="178" name="Google Shape;178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600"/>
              <a:t>seletor</a:t>
            </a:r>
            <a:r>
              <a:rPr lang="en" sz="3600"/>
              <a:t> </a:t>
            </a:r>
            <a:r>
              <a:rPr b="1" lang="en" sz="3600">
                <a:solidFill>
                  <a:srgbClr val="FF0000"/>
                </a:solidFill>
              </a:rPr>
              <a:t>{</a:t>
            </a:r>
            <a:r>
              <a:rPr lang="en" sz="3600"/>
              <a:t>  </a:t>
            </a:r>
            <a:r>
              <a:rPr i="1" lang="en" sz="3600"/>
              <a:t>propriedade</a:t>
            </a:r>
            <a:r>
              <a:rPr lang="en" sz="3600"/>
              <a:t>  </a:t>
            </a:r>
            <a:r>
              <a:rPr b="1" lang="en" sz="3600">
                <a:solidFill>
                  <a:srgbClr val="FF0000"/>
                </a:solidFill>
              </a:rPr>
              <a:t>:</a:t>
            </a:r>
            <a:r>
              <a:rPr lang="en" sz="3600"/>
              <a:t>  </a:t>
            </a:r>
            <a:r>
              <a:rPr i="1" lang="en" sz="3600"/>
              <a:t>valor </a:t>
            </a:r>
            <a:r>
              <a:rPr b="1" lang="en" sz="3600">
                <a:solidFill>
                  <a:srgbClr val="FF0000"/>
                </a:solidFill>
              </a:rPr>
              <a:t>;  }</a:t>
            </a:r>
            <a:endParaRPr b="1" sz="3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0000FF"/>
                </a:solidFill>
              </a:rPr>
              <a:t>h1 </a:t>
            </a:r>
            <a:r>
              <a:rPr b="1" lang="en" sz="4800">
                <a:solidFill>
                  <a:srgbClr val="FF0000"/>
                </a:solidFill>
              </a:rPr>
              <a:t>{</a:t>
            </a:r>
            <a:r>
              <a:rPr b="1" lang="en" sz="4800">
                <a:solidFill>
                  <a:srgbClr val="0000FF"/>
                </a:solidFill>
              </a:rPr>
              <a:t> color </a:t>
            </a:r>
            <a:r>
              <a:rPr b="1" lang="en" sz="4800">
                <a:solidFill>
                  <a:srgbClr val="FF0000"/>
                </a:solidFill>
              </a:rPr>
              <a:t>:</a:t>
            </a:r>
            <a:r>
              <a:rPr b="1" lang="en" sz="4800">
                <a:solidFill>
                  <a:srgbClr val="0000FF"/>
                </a:solidFill>
              </a:rPr>
              <a:t> gray </a:t>
            </a:r>
            <a:r>
              <a:rPr b="1" lang="en" sz="4800">
                <a:solidFill>
                  <a:srgbClr val="FF0000"/>
                </a:solidFill>
              </a:rPr>
              <a:t>; }</a:t>
            </a:r>
            <a:endParaRPr b="1" sz="4800">
              <a:solidFill>
                <a:srgbClr val="FF0000"/>
              </a:solidFill>
            </a:endParaRPr>
          </a:p>
        </p:txBody>
      </p:sp>
      <p:cxnSp>
        <p:nvCxnSpPr>
          <p:cNvPr id="179" name="Google Shape;179;p37"/>
          <p:cNvCxnSpPr/>
          <p:nvPr/>
        </p:nvCxnSpPr>
        <p:spPr>
          <a:xfrm>
            <a:off x="2316200" y="1923475"/>
            <a:ext cx="151200" cy="926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37"/>
          <p:cNvCxnSpPr/>
          <p:nvPr/>
        </p:nvCxnSpPr>
        <p:spPr>
          <a:xfrm flipH="1">
            <a:off x="3947625" y="1863050"/>
            <a:ext cx="141000" cy="926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37"/>
          <p:cNvCxnSpPr/>
          <p:nvPr/>
        </p:nvCxnSpPr>
        <p:spPr>
          <a:xfrm flipH="1">
            <a:off x="5931625" y="1782475"/>
            <a:ext cx="644400" cy="119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37"/>
          <p:cNvCxnSpPr/>
          <p:nvPr/>
        </p:nvCxnSpPr>
        <p:spPr>
          <a:xfrm>
            <a:off x="3397775" y="3765325"/>
            <a:ext cx="3087900" cy="0"/>
          </a:xfrm>
          <a:prstGeom prst="straightConnector1">
            <a:avLst/>
          </a:prstGeom>
          <a:noFill/>
          <a:ln cap="flat" cmpd="sng" w="19050">
            <a:solidFill>
              <a:srgbClr val="7F6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37"/>
          <p:cNvSpPr txBox="1"/>
          <p:nvPr/>
        </p:nvSpPr>
        <p:spPr>
          <a:xfrm>
            <a:off x="4317225" y="3820975"/>
            <a:ext cx="20316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Declaração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Onde depositar conteúdo em CSS?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Há três “locais” de uso de CSS</a:t>
            </a:r>
            <a:endParaRPr/>
          </a:p>
        </p:txBody>
      </p:sp>
      <p:sp>
        <p:nvSpPr>
          <p:cNvPr id="194" name="Google Shape;19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Depositar o código em CSS em arquivos externos aos documentos HTML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Depositar código em CSS no próprio documento HTML (usando </a:t>
            </a:r>
            <a:r>
              <a:rPr b="1" lang="en" sz="3000"/>
              <a:t>&lt;style&gt;</a:t>
            </a:r>
            <a:r>
              <a:rPr lang="en" sz="3000"/>
              <a:t> para todo o documento)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Específico para o elemento “estilizado” por meio da propriedade </a:t>
            </a:r>
            <a:r>
              <a:rPr b="1" lang="en" sz="3000"/>
              <a:t>style </a:t>
            </a:r>
            <a:r>
              <a:rPr lang="en" sz="3000"/>
              <a:t>(não recomendado).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Arquivo externo, &lt;style&gt; e propriedade “style”</a:t>
            </a:r>
            <a:endParaRPr/>
          </a:p>
        </p:txBody>
      </p:sp>
      <p:pic>
        <p:nvPicPr>
          <p:cNvPr id="200" name="Google Shape;2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718470" cy="371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475" y="2469775"/>
            <a:ext cx="3029575" cy="25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596" y="725100"/>
            <a:ext cx="3376975" cy="14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>
            <p:ph type="title"/>
          </p:nvPr>
        </p:nvSpPr>
        <p:spPr>
          <a:xfrm>
            <a:off x="490250" y="526350"/>
            <a:ext cx="8049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Seletor</a:t>
            </a:r>
            <a:br>
              <a:rPr lang="en"/>
            </a:br>
            <a:r>
              <a:rPr b="0" lang="en"/>
              <a:t>(identifica elemento</a:t>
            </a:r>
            <a:br>
              <a:rPr b="0" lang="en"/>
            </a:br>
            <a:r>
              <a:rPr b="0" lang="en"/>
              <a:t>q</a:t>
            </a:r>
            <a:r>
              <a:rPr b="0" lang="en"/>
              <a:t>ue recebe o estilo)</a:t>
            </a:r>
            <a:endParaRPr b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Seletores mais comuns</a:t>
            </a:r>
            <a:endParaRPr/>
          </a:p>
        </p:txBody>
      </p:sp>
      <p:sp>
        <p:nvSpPr>
          <p:cNvPr id="213" name="Google Shape;213;p4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Nome de um elemento, neste caso, </a:t>
            </a:r>
            <a:r>
              <a:rPr b="1" i="1" lang="en"/>
              <a:t>p</a:t>
            </a:r>
            <a:br>
              <a:rPr lang="en"/>
            </a:br>
            <a:r>
              <a:rPr b="1" lang="en"/>
              <a:t>p { color : green; }</a:t>
            </a:r>
            <a:br>
              <a:rPr b="1" lang="en"/>
            </a:br>
            <a:r>
              <a:rPr lang="en"/>
              <a:t>(todos os parágrafos em verde)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Elemento identificado unicamente</a:t>
            </a:r>
            <a:br>
              <a:rPr lang="en"/>
            </a:br>
            <a:r>
              <a:rPr b="1" lang="en"/>
              <a:t>#identificadorUnico { color : blue; }</a:t>
            </a:r>
            <a:br>
              <a:rPr b="1" lang="en"/>
            </a:br>
            <a:r>
              <a:rPr lang="en"/>
              <a:t>(elemento cujo id tem como valor </a:t>
            </a:r>
            <a:r>
              <a:rPr b="1" lang="en"/>
              <a:t>identificadorUnico</a:t>
            </a:r>
            <a:r>
              <a:rPr lang="en"/>
              <a:t>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Classe</a:t>
            </a:r>
            <a:br>
              <a:rPr lang="en"/>
            </a:br>
            <a:r>
              <a:rPr b="1" lang="en"/>
              <a:t>.classe { color : red; }</a:t>
            </a:r>
            <a:br>
              <a:rPr b="1" lang="en"/>
            </a:br>
            <a:r>
              <a:rPr lang="en"/>
              <a:t>(elementos cujo atributo </a:t>
            </a:r>
            <a:r>
              <a:rPr b="1" lang="en"/>
              <a:t>class</a:t>
            </a:r>
            <a:r>
              <a:rPr lang="en"/>
              <a:t> tem como valor </a:t>
            </a:r>
            <a:r>
              <a:rPr b="1" lang="en"/>
              <a:t>classe</a:t>
            </a:r>
            <a:r>
              <a:rPr lang="en"/>
              <a:t>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Classe para determinado elemento</a:t>
            </a:r>
            <a:br>
              <a:rPr lang="en"/>
            </a:br>
            <a:r>
              <a:rPr b="1" lang="en"/>
              <a:t>p.classe { color : white; }</a:t>
            </a:r>
            <a:br>
              <a:rPr b="1" lang="en"/>
            </a:br>
            <a:r>
              <a:rPr lang="en"/>
              <a:t>(todos os parágrafos cuja classe é </a:t>
            </a:r>
            <a:r>
              <a:rPr b="1" lang="en"/>
              <a:t>classe</a:t>
            </a:r>
            <a:r>
              <a:rPr lang="en"/>
              <a:t>)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elemento </a:t>
            </a:r>
            <a:r>
              <a:rPr lang="en">
                <a:solidFill>
                  <a:srgbClr val="CC0000"/>
                </a:solidFill>
              </a:rPr>
              <a:t>footer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219" name="Google Shape;21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4273612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687" y="1922650"/>
            <a:ext cx="37338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(</a:t>
            </a:r>
            <a:r>
              <a:rPr lang="en"/>
              <a:t>1/2</a:t>
            </a:r>
            <a:r>
              <a:rPr lang="en"/>
              <a:t>)</a:t>
            </a:r>
            <a:endParaRPr/>
          </a:p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howjump?jump=nextslide"/>
              </a:rPr>
              <a:t>Introdução: definição e referências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Sintaxe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Onde depositar conteúdo em CSS?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Seletor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Documento HTML é uma árvore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O que faço com CSS?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&lt;span&gt; é um elemento que não possui estilo senão via 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Como “limpar” a formatação padrão?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Ordem de prioridade entre regras “conflitantes”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11"/>
              </a:rPr>
              <a:t>Modelo de caixa (box model)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12"/>
              </a:rPr>
              <a:t>Propriedade </a:t>
            </a:r>
            <a:r>
              <a:rPr b="1" lang="en" u="sng">
                <a:solidFill>
                  <a:schemeClr val="hlink"/>
                </a:solidFill>
                <a:hlinkClick action="ppaction://hlinksldjump" r:id="rId13"/>
              </a:rPr>
              <a:t>display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 </a:t>
            </a:r>
            <a:r>
              <a:rPr lang="en">
                <a:solidFill>
                  <a:srgbClr val="CC0000"/>
                </a:solidFill>
              </a:rPr>
              <a:t>p</a:t>
            </a:r>
            <a:r>
              <a:rPr lang="en"/>
              <a:t> descendente direto de </a:t>
            </a:r>
            <a:r>
              <a:rPr lang="en">
                <a:solidFill>
                  <a:srgbClr val="CC0000"/>
                </a:solidFill>
              </a:rPr>
              <a:t>div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226" name="Google Shape;22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4848225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250" y="1758988"/>
            <a:ext cx="37338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p</a:t>
            </a:r>
            <a:r>
              <a:rPr lang="en"/>
              <a:t>, </a:t>
            </a:r>
            <a:r>
              <a:rPr lang="en">
                <a:solidFill>
                  <a:srgbClr val="1155CC"/>
                </a:solidFill>
              </a:rPr>
              <a:t>div &gt; p</a:t>
            </a:r>
            <a:r>
              <a:rPr lang="en"/>
              <a:t> </a:t>
            </a:r>
            <a:r>
              <a:rPr lang="en"/>
              <a:t>e </a:t>
            </a:r>
            <a:r>
              <a:rPr lang="en">
                <a:solidFill>
                  <a:srgbClr val="9900FF"/>
                </a:solidFill>
              </a:rPr>
              <a:t>div &gt; div &gt; p</a:t>
            </a:r>
            <a:r>
              <a:rPr lang="en"/>
              <a:t> são diferentes</a:t>
            </a:r>
            <a:endParaRPr/>
          </a:p>
        </p:txBody>
      </p:sp>
      <p:pic>
        <p:nvPicPr>
          <p:cNvPr id="233" name="Google Shape;2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4848225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500" y="1758988"/>
            <a:ext cx="37338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Simples variação do caso anterior</a:t>
            </a:r>
            <a:endParaRPr/>
          </a:p>
        </p:txBody>
      </p:sp>
      <p:pic>
        <p:nvPicPr>
          <p:cNvPr id="240" name="Google Shape;2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5200650" cy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7750" y="1797675"/>
            <a:ext cx="3486150" cy="2507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Documento HTML é uma árvore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8"/>
          <p:cNvSpPr txBox="1"/>
          <p:nvPr>
            <p:ph type="title"/>
          </p:nvPr>
        </p:nvSpPr>
        <p:spPr>
          <a:xfrm>
            <a:off x="311700" y="445025"/>
            <a:ext cx="85206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p</a:t>
            </a:r>
            <a:r>
              <a:rPr lang="en"/>
              <a:t> descendente de </a:t>
            </a:r>
            <a:r>
              <a:rPr lang="en">
                <a:solidFill>
                  <a:srgbClr val="CC0000"/>
                </a:solidFill>
              </a:rPr>
              <a:t>div</a:t>
            </a:r>
            <a:r>
              <a:rPr lang="en"/>
              <a:t> descendente de </a:t>
            </a:r>
            <a:r>
              <a:rPr lang="en">
                <a:solidFill>
                  <a:srgbClr val="CC0000"/>
                </a:solidFill>
              </a:rPr>
              <a:t>div </a:t>
            </a:r>
            <a:r>
              <a:rPr lang="en">
                <a:solidFill>
                  <a:srgbClr val="000000"/>
                </a:solidFill>
              </a:rPr>
              <a:t>ou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d</a:t>
            </a:r>
            <a:r>
              <a:rPr lang="en">
                <a:solidFill>
                  <a:srgbClr val="CC0000"/>
                </a:solidFill>
              </a:rPr>
              <a:t>iv</a:t>
            </a:r>
            <a:r>
              <a:rPr lang="en">
                <a:solidFill>
                  <a:srgbClr val="000000"/>
                </a:solidFill>
              </a:rPr>
              <a:t> ancestral de </a:t>
            </a:r>
            <a:r>
              <a:rPr lang="en">
                <a:solidFill>
                  <a:srgbClr val="CC0000"/>
                </a:solidFill>
              </a:rPr>
              <a:t>div</a:t>
            </a:r>
            <a:r>
              <a:rPr lang="en">
                <a:solidFill>
                  <a:srgbClr val="000000"/>
                </a:solidFill>
              </a:rPr>
              <a:t> que é ancestral de </a:t>
            </a:r>
            <a:r>
              <a:rPr lang="en">
                <a:solidFill>
                  <a:srgbClr val="CC0000"/>
                </a:solidFill>
              </a:rPr>
              <a:t>p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252" name="Google Shape;2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413" y="1519025"/>
            <a:ext cx="4743166" cy="32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8"/>
          <p:cNvSpPr txBox="1"/>
          <p:nvPr/>
        </p:nvSpPr>
        <p:spPr>
          <a:xfrm>
            <a:off x="235500" y="2739175"/>
            <a:ext cx="58005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Maiúsculas e </a:t>
            </a:r>
            <a:br>
              <a:rPr lang="en"/>
            </a:br>
            <a:r>
              <a:rPr lang="en"/>
              <a:t>Minúsculas não fazem</a:t>
            </a:r>
            <a:br>
              <a:rPr lang="en"/>
            </a:br>
            <a:r>
              <a:rPr lang="en"/>
              <a:t>d</a:t>
            </a:r>
            <a:r>
              <a:rPr lang="en"/>
              <a:t>iferença, mas siga</a:t>
            </a:r>
            <a:br>
              <a:rPr lang="en"/>
            </a:br>
            <a:r>
              <a:rPr lang="en"/>
              <a:t>u</a:t>
            </a:r>
            <a:r>
              <a:rPr lang="en"/>
              <a:t>m padrão.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documento HTML é uma "árvore"</a:t>
            </a:r>
            <a:endParaRPr/>
          </a:p>
        </p:txBody>
      </p:sp>
      <p:pic>
        <p:nvPicPr>
          <p:cNvPr id="259" name="Google Shape;2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525" y="1509375"/>
            <a:ext cx="2289375" cy="28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213" y="1432500"/>
            <a:ext cx="4743166" cy="32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(visão geral)</a:t>
            </a:r>
            <a:endParaRPr/>
          </a:p>
        </p:txBody>
      </p:sp>
      <p:sp>
        <p:nvSpPr>
          <p:cNvPr id="266" name="Google Shape;26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5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440576" cy="39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7600" y="1479700"/>
            <a:ext cx="31432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 Object Model (DOM)</a:t>
            </a:r>
            <a:br>
              <a:rPr lang="en"/>
            </a:br>
            <a:r>
              <a:rPr lang="en"/>
              <a:t>(API para acesso e manipulação de HTML) </a:t>
            </a:r>
            <a:endParaRPr/>
          </a:p>
        </p:txBody>
      </p:sp>
      <p:pic>
        <p:nvPicPr>
          <p:cNvPr id="274" name="Google Shape;274;p5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9250" y="2075100"/>
            <a:ext cx="5805500" cy="250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faço com CSS?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(</a:t>
            </a:r>
            <a:r>
              <a:rPr b="1" lang="en"/>
              <a:t>table</a:t>
            </a:r>
            <a:r>
              <a:rPr lang="en"/>
              <a:t>)</a:t>
            </a:r>
            <a:endParaRPr/>
          </a:p>
        </p:txBody>
      </p:sp>
      <p:pic>
        <p:nvPicPr>
          <p:cNvPr id="285" name="Google Shape;2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4980620" cy="34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3270" y="840450"/>
            <a:ext cx="3706180" cy="277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(2/2)</a:t>
            </a:r>
            <a:endParaRPr/>
          </a:p>
        </p:txBody>
      </p:sp>
      <p:sp>
        <p:nvSpPr>
          <p:cNvPr id="117" name="Google Shape;11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float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Botões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Mais seletores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Portal responsivo?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Boas práticas para escrever regras em 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Layout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Font-family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Cores e gradientes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" u="sng">
                <a:solidFill>
                  <a:schemeClr val="hlink"/>
                </a:solidFill>
                <a:hlinkClick action="ppaction://hlinksldjump" r:id="rId11"/>
              </a:rPr>
              <a:t>Frameworks, bibliotecas?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" u="sng">
                <a:solidFill>
                  <a:schemeClr val="hlink"/>
                </a:solidFill>
                <a:hlinkClick action="ppaction://hlinksldjump" r:id="rId12"/>
              </a:rPr>
              <a:t>Ícones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 startAt="12"/>
            </a:pPr>
            <a:r>
              <a:rPr lang="en" u="sng">
                <a:solidFill>
                  <a:schemeClr val="hlink"/>
                </a:solidFill>
                <a:hlinkClick action="ppaction://hlinksldjump" r:id="rId13"/>
              </a:rPr>
              <a:t>E sobre web design?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formatada (</a:t>
            </a:r>
            <a:r>
              <a:rPr b="1" lang="en"/>
              <a:t>table</a:t>
            </a:r>
            <a:r>
              <a:rPr lang="en"/>
              <a:t>)</a:t>
            </a:r>
            <a:endParaRPr/>
          </a:p>
        </p:txBody>
      </p:sp>
      <p:pic>
        <p:nvPicPr>
          <p:cNvPr id="292" name="Google Shape;2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25100"/>
            <a:ext cx="3857369" cy="34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169" y="725100"/>
            <a:ext cx="4829431" cy="3587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formatada (</a:t>
            </a:r>
            <a:r>
              <a:rPr b="1" lang="en"/>
              <a:t>table</a:t>
            </a:r>
            <a:r>
              <a:rPr lang="en"/>
              <a:t>)</a:t>
            </a:r>
            <a:endParaRPr/>
          </a:p>
        </p:txBody>
      </p:sp>
      <p:pic>
        <p:nvPicPr>
          <p:cNvPr id="299" name="Google Shape;2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800" y="725100"/>
            <a:ext cx="4674719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419" y="992200"/>
            <a:ext cx="4253281" cy="315911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5"/>
          <p:cNvSpPr txBox="1"/>
          <p:nvPr/>
        </p:nvSpPr>
        <p:spPr>
          <a:xfrm>
            <a:off x="2059900" y="4372750"/>
            <a:ext cx="6847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{ width: 100%; } </a:t>
            </a:r>
            <a:br>
              <a:rPr lang="en"/>
            </a:br>
            <a:r>
              <a:rPr lang="en"/>
              <a:t>faz com que tabela ocupe toda a extensão da janela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(</a:t>
            </a:r>
            <a:r>
              <a:rPr b="1" lang="en"/>
              <a:t>table</a:t>
            </a:r>
            <a:r>
              <a:rPr lang="en"/>
              <a:t>) (primeira coluna ocupa 65%)</a:t>
            </a:r>
            <a:endParaRPr/>
          </a:p>
        </p:txBody>
      </p:sp>
      <p:sp>
        <p:nvSpPr>
          <p:cNvPr id="307" name="Google Shape;307;p56"/>
          <p:cNvSpPr txBox="1"/>
          <p:nvPr/>
        </p:nvSpPr>
        <p:spPr>
          <a:xfrm>
            <a:off x="2059900" y="4372750"/>
            <a:ext cx="6847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ocupa 90% da janela e a primeira coluna</a:t>
            </a:r>
            <a:br>
              <a:rPr lang="en"/>
            </a:br>
            <a:r>
              <a:rPr lang="en"/>
              <a:t>ocupa 65% da tabela</a:t>
            </a:r>
            <a:endParaRPr b="1"/>
          </a:p>
        </p:txBody>
      </p:sp>
      <p:pic>
        <p:nvPicPr>
          <p:cNvPr id="308" name="Google Shape;3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0" y="824125"/>
            <a:ext cx="4262671" cy="34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571" y="725100"/>
            <a:ext cx="4508029" cy="338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(</a:t>
            </a:r>
            <a:r>
              <a:rPr b="1" lang="en"/>
              <a:t>table</a:t>
            </a:r>
            <a:r>
              <a:rPr lang="en"/>
              <a:t>) (agora com </a:t>
            </a:r>
            <a:r>
              <a:rPr b="1" lang="en"/>
              <a:t>header</a:t>
            </a:r>
            <a:r>
              <a:rPr lang="en"/>
              <a:t>)</a:t>
            </a:r>
            <a:endParaRPr/>
          </a:p>
        </p:txBody>
      </p:sp>
      <p:sp>
        <p:nvSpPr>
          <p:cNvPr id="315" name="Google Shape;315;p57"/>
          <p:cNvSpPr txBox="1"/>
          <p:nvPr/>
        </p:nvSpPr>
        <p:spPr>
          <a:xfrm>
            <a:off x="2059900" y="4372750"/>
            <a:ext cx="6847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Agora a primeira linha (</a:t>
            </a:r>
            <a:r>
              <a:rPr b="1" lang="en"/>
              <a:t>tr</a:t>
            </a:r>
            <a:r>
              <a:rPr lang="en"/>
              <a:t>) contém elementos </a:t>
            </a:r>
            <a:r>
              <a:rPr b="1" lang="en"/>
              <a:t>th</a:t>
            </a:r>
            <a:r>
              <a:rPr lang="en"/>
              <a:t> </a:t>
            </a:r>
            <a:br>
              <a:rPr lang="en"/>
            </a:br>
            <a:r>
              <a:rPr lang="en"/>
              <a:t>(indica </a:t>
            </a:r>
            <a:r>
              <a:rPr i="1" lang="en"/>
              <a:t>header </a:t>
            </a:r>
            <a:r>
              <a:rPr lang="en"/>
              <a:t>em vez de dados).</a:t>
            </a:r>
            <a:endParaRPr b="1"/>
          </a:p>
        </p:txBody>
      </p:sp>
      <p:pic>
        <p:nvPicPr>
          <p:cNvPr id="316" name="Google Shape;31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25" y="924350"/>
            <a:ext cx="4346389" cy="34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414" y="908700"/>
            <a:ext cx="4434785" cy="3326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(</a:t>
            </a:r>
            <a:r>
              <a:rPr b="1" lang="en"/>
              <a:t>table</a:t>
            </a:r>
            <a:r>
              <a:rPr lang="en"/>
              <a:t>) (agora com </a:t>
            </a:r>
            <a:r>
              <a:rPr b="1" lang="en"/>
              <a:t>header</a:t>
            </a:r>
            <a:r>
              <a:rPr lang="en"/>
              <a:t>)</a:t>
            </a:r>
            <a:endParaRPr/>
          </a:p>
        </p:txBody>
      </p:sp>
      <p:sp>
        <p:nvSpPr>
          <p:cNvPr id="323" name="Google Shape;323;p58"/>
          <p:cNvSpPr txBox="1"/>
          <p:nvPr/>
        </p:nvSpPr>
        <p:spPr>
          <a:xfrm>
            <a:off x="2059900" y="4372750"/>
            <a:ext cx="68478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valor da segunda linha foi removido (td), valor repetido, </a:t>
            </a:r>
            <a:br>
              <a:rPr lang="en"/>
            </a:br>
            <a:r>
              <a:rPr lang="en"/>
              <a:t>e na primeira linha é indicado quantos linhas farão parte da “união”</a:t>
            </a:r>
            <a:endParaRPr b="1"/>
          </a:p>
        </p:txBody>
      </p:sp>
      <p:pic>
        <p:nvPicPr>
          <p:cNvPr id="324" name="Google Shape;3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" y="725100"/>
            <a:ext cx="4417100" cy="3615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488" y="725100"/>
            <a:ext cx="4417111" cy="3312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&lt;span&gt; é um elemento que não possui estilo senão via CSS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s</a:t>
            </a:r>
            <a:r>
              <a:rPr lang="en">
                <a:solidFill>
                  <a:srgbClr val="4A86E8"/>
                </a:solidFill>
              </a:rPr>
              <a:t>pan </a:t>
            </a:r>
            <a:r>
              <a:rPr lang="en"/>
              <a:t>agrupa ou relaciona elementos </a:t>
            </a:r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75" y="747925"/>
            <a:ext cx="4083275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8726" y="725100"/>
            <a:ext cx="3813025" cy="22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limpar a formatação padrão?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150" y="138025"/>
            <a:ext cx="6696885" cy="50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3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Ordem de prioridade entre regras “conflitantes”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Introdução:</a:t>
            </a:r>
            <a:br>
              <a:rPr lang="en"/>
            </a:br>
            <a:r>
              <a:rPr lang="en"/>
              <a:t>d</a:t>
            </a:r>
            <a:r>
              <a:rPr lang="en"/>
              <a:t>efinição e </a:t>
            </a:r>
            <a:r>
              <a:rPr lang="en"/>
              <a:t>r</a:t>
            </a:r>
            <a:r>
              <a:rPr lang="en"/>
              <a:t>eferências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Regra (ordem decrescente de prioridade)</a:t>
            </a:r>
            <a:endParaRPr/>
          </a:p>
        </p:txBody>
      </p:sp>
      <p:sp>
        <p:nvSpPr>
          <p:cNvPr id="358" name="Google Shape;35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!important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Classe ou pseudo-classe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Elemento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Seletor universal (*)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impacto das regras abaixo?</a:t>
            </a:r>
            <a:endParaRPr/>
          </a:p>
        </p:txBody>
      </p:sp>
      <p:sp>
        <p:nvSpPr>
          <p:cNvPr id="364" name="Google Shape;36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*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	color: blue !important;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#vermelho {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		color: red;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 &lt;span style=”color:red;” id=”vermelho”&gt;Um teste&lt;/span&gt;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tyle (inline) e #x “perdem” para !important</a:t>
            </a:r>
            <a:endParaRPr/>
          </a:p>
        </p:txBody>
      </p:sp>
      <p:pic>
        <p:nvPicPr>
          <p:cNvPr id="370" name="Google Shape;370;p66"/>
          <p:cNvPicPr preferRelativeResize="0"/>
          <p:nvPr/>
        </p:nvPicPr>
        <p:blipFill rotWithShape="1">
          <a:blip r:embed="rId3">
            <a:alphaModFix/>
          </a:blip>
          <a:srcRect b="19019" l="31941" r="18528" t="49303"/>
          <a:stretch/>
        </p:blipFill>
        <p:spPr>
          <a:xfrm>
            <a:off x="1081050" y="1488088"/>
            <a:ext cx="3935149" cy="21386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6"/>
          <p:cNvSpPr txBox="1"/>
          <p:nvPr/>
        </p:nvSpPr>
        <p:spPr>
          <a:xfrm>
            <a:off x="1114500" y="4046425"/>
            <a:ext cx="7336800" cy="8559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CCCC"/>
                </a:solidFill>
              </a:rPr>
              <a:t>Chrome: CTRL + SHIFT + J</a:t>
            </a:r>
            <a:br>
              <a:rPr lang="en" sz="1800">
                <a:solidFill>
                  <a:srgbClr val="CCCCCC"/>
                </a:solidFill>
              </a:rPr>
            </a:br>
            <a:r>
              <a:rPr lang="en" sz="1800">
                <a:solidFill>
                  <a:srgbClr val="CCCCCC"/>
                </a:solidFill>
              </a:rPr>
              <a:t>(selecione a aba “Elements” e verá a aba “Styles” do lado direito</a:t>
            </a:r>
            <a:endParaRPr sz="1800">
              <a:solidFill>
                <a:srgbClr val="CCCCCC"/>
              </a:solidFill>
            </a:endParaRPr>
          </a:p>
        </p:txBody>
      </p:sp>
      <p:sp>
        <p:nvSpPr>
          <p:cNvPr id="372" name="Google Shape;372;p66"/>
          <p:cNvSpPr txBox="1"/>
          <p:nvPr/>
        </p:nvSpPr>
        <p:spPr>
          <a:xfrm>
            <a:off x="3932700" y="3539125"/>
            <a:ext cx="45186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Como exibir tais dados?</a:t>
            </a:r>
            <a:endParaRPr b="1"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a cor do texto “TESTE”?</a:t>
            </a:r>
            <a:endParaRPr/>
          </a:p>
        </p:txBody>
      </p:sp>
      <p:pic>
        <p:nvPicPr>
          <p:cNvPr id="378" name="Google Shape;3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675" y="1120350"/>
            <a:ext cx="4140028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agora, com a inserção de “id”?</a:t>
            </a:r>
            <a:endParaRPr/>
          </a:p>
        </p:txBody>
      </p:sp>
      <p:pic>
        <p:nvPicPr>
          <p:cNvPr id="384" name="Google Shape;38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75" y="1120325"/>
            <a:ext cx="4140028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caixa</a:t>
            </a:r>
            <a:br>
              <a:rPr lang="en"/>
            </a:br>
            <a:r>
              <a:rPr lang="en"/>
              <a:t>(box model)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Elementos do box model</a:t>
            </a:r>
            <a:endParaRPr/>
          </a:p>
        </p:txBody>
      </p:sp>
      <p:sp>
        <p:nvSpPr>
          <p:cNvPr id="395" name="Google Shape;395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Cada elemento possui largura (</a:t>
            </a:r>
            <a:r>
              <a:rPr b="1" lang="en"/>
              <a:t>width</a:t>
            </a:r>
            <a:r>
              <a:rPr lang="en"/>
              <a:t>) e altura (</a:t>
            </a:r>
            <a:r>
              <a:rPr b="1" lang="en"/>
              <a:t>height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largura e a altura definem uma “caixa” na qual o elemento está inserido.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Ao redor desta caixa há um espaço chamado de preenchimento (</a:t>
            </a:r>
            <a:r>
              <a:rPr b="1" lang="en"/>
              <a:t>padding</a:t>
            </a:r>
            <a:r>
              <a:rPr lang="en"/>
              <a:t>). </a:t>
            </a:r>
            <a:br>
              <a:rPr lang="en"/>
            </a:br>
            <a:r>
              <a:rPr lang="en"/>
              <a:t>Este espaço (</a:t>
            </a:r>
            <a:r>
              <a:rPr i="1" lang="en"/>
              <a:t>padding</a:t>
            </a:r>
            <a:r>
              <a:rPr lang="en"/>
              <a:t>) não possui “background” próprio.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Ao redor do preenchimento (</a:t>
            </a:r>
            <a:r>
              <a:rPr b="1" lang="en"/>
              <a:t>padding</a:t>
            </a:r>
            <a:r>
              <a:rPr lang="en"/>
              <a:t>) há uma borda (</a:t>
            </a:r>
            <a:r>
              <a:rPr b="1" lang="en"/>
              <a:t>border</a:t>
            </a:r>
            <a:r>
              <a:rPr lang="en"/>
              <a:t>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Ao redor da borda (</a:t>
            </a:r>
            <a:r>
              <a:rPr b="1" lang="en"/>
              <a:t>border</a:t>
            </a:r>
            <a:r>
              <a:rPr lang="en"/>
              <a:t>) há uma margem (</a:t>
            </a:r>
            <a:r>
              <a:rPr b="1" lang="en"/>
              <a:t>margin</a:t>
            </a:r>
            <a:r>
              <a:rPr lang="en"/>
              <a:t>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 último, ao redor da borda (</a:t>
            </a:r>
            <a:r>
              <a:rPr b="1" lang="en"/>
              <a:t>border</a:t>
            </a:r>
            <a:r>
              <a:rPr lang="en"/>
              <a:t>) há um contorno (</a:t>
            </a:r>
            <a:r>
              <a:rPr b="1" lang="en"/>
              <a:t>outline</a:t>
            </a:r>
            <a:r>
              <a:rPr lang="en"/>
              <a:t>).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Elementos do modelo de caixa ilustrados</a:t>
            </a:r>
            <a:endParaRPr/>
          </a:p>
        </p:txBody>
      </p:sp>
      <p:pic>
        <p:nvPicPr>
          <p:cNvPr id="401" name="Google Shape;4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400" y="1152475"/>
            <a:ext cx="4744475" cy="38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 preenchimento</a:t>
            </a:r>
            <a:endParaRPr/>
          </a:p>
        </p:txBody>
      </p:sp>
      <p:pic>
        <p:nvPicPr>
          <p:cNvPr id="407" name="Google Shape;4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849" y="1735800"/>
            <a:ext cx="3189050" cy="26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50" y="1220825"/>
            <a:ext cx="3483583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</a:t>
            </a:r>
            <a:r>
              <a:rPr lang="en"/>
              <a:t> preenchimento</a:t>
            </a:r>
            <a:endParaRPr/>
          </a:p>
        </p:txBody>
      </p:sp>
      <p:pic>
        <p:nvPicPr>
          <p:cNvPr id="414" name="Google Shape;41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600" y="1140000"/>
            <a:ext cx="3483583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475" y="2153325"/>
            <a:ext cx="2395701" cy="1968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475" y="124925"/>
            <a:ext cx="2395701" cy="19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3"/>
          <p:cNvSpPr txBox="1"/>
          <p:nvPr/>
        </p:nvSpPr>
        <p:spPr>
          <a:xfrm>
            <a:off x="4622050" y="4330700"/>
            <a:ext cx="43977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Caixa com preenchimento (</a:t>
            </a:r>
            <a:r>
              <a:rPr i="1" lang="en"/>
              <a:t>padding</a:t>
            </a:r>
            <a:r>
              <a:rPr lang="en"/>
              <a:t>) torna-se maior.</a:t>
            </a:r>
            <a:br>
              <a:rPr lang="en"/>
            </a:br>
            <a:r>
              <a:rPr lang="en"/>
              <a:t>Observe espaço entre o C o canto superior esquerdo.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CSS?</a:t>
            </a:r>
            <a:endParaRPr/>
          </a:p>
        </p:txBody>
      </p:sp>
      <p:sp>
        <p:nvSpPr>
          <p:cNvPr id="128" name="Google Shape;12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é acrônimo de</a:t>
            </a:r>
            <a:br>
              <a:rPr lang="en"/>
            </a:br>
            <a:r>
              <a:rPr lang="en"/>
              <a:t>Cascading Style Sheet = “folhas de estilo”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CSS </a:t>
            </a:r>
            <a:r>
              <a:rPr lang="en"/>
              <a:t>permite remover formatação de</a:t>
            </a:r>
            <a:r>
              <a:rPr lang="en"/>
              <a:t> uma página 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Principal escopo de atuação de um </a:t>
            </a:r>
            <a:r>
              <a:rPr i="1" lang="en"/>
              <a:t>designer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600"/>
              <a:t>CSS define como exibir </a:t>
            </a:r>
            <a:br>
              <a:rPr b="1" lang="en" sz="3600"/>
            </a:br>
            <a:r>
              <a:rPr b="1" lang="en" sz="3600"/>
              <a:t>elementos HTML</a:t>
            </a:r>
            <a:endParaRPr b="1" sz="3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ox-sizing: border-box;</a:t>
            </a:r>
            <a:endParaRPr/>
          </a:p>
        </p:txBody>
      </p:sp>
      <p:pic>
        <p:nvPicPr>
          <p:cNvPr id="423" name="Google Shape;42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475" y="124925"/>
            <a:ext cx="2395701" cy="196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4"/>
          <p:cNvSpPr txBox="1"/>
          <p:nvPr/>
        </p:nvSpPr>
        <p:spPr>
          <a:xfrm>
            <a:off x="4824375" y="4330700"/>
            <a:ext cx="40080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Caixa com preenchimento mas mesmo tamanho</a:t>
            </a:r>
            <a:br>
              <a:rPr lang="en"/>
            </a:br>
            <a:r>
              <a:rPr lang="en"/>
              <a:t>Observe espaço entre o b o canto superior esquerdo.</a:t>
            </a:r>
            <a:endParaRPr/>
          </a:p>
        </p:txBody>
      </p:sp>
      <p:pic>
        <p:nvPicPr>
          <p:cNvPr id="425" name="Google Shape;42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0825"/>
            <a:ext cx="3716182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525" y="2139775"/>
            <a:ext cx="2395709" cy="19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  <p:pic>
        <p:nvPicPr>
          <p:cNvPr id="432" name="Google Shape;43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525" y="0"/>
            <a:ext cx="48196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5"/>
          <p:cNvSpPr/>
          <p:nvPr/>
        </p:nvSpPr>
        <p:spPr>
          <a:xfrm>
            <a:off x="7036600" y="3785650"/>
            <a:ext cx="6261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75"/>
          <p:cNvSpPr/>
          <p:nvPr/>
        </p:nvSpPr>
        <p:spPr>
          <a:xfrm>
            <a:off x="3305925" y="3924850"/>
            <a:ext cx="6261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75"/>
          <p:cNvSpPr txBox="1"/>
          <p:nvPr/>
        </p:nvSpPr>
        <p:spPr>
          <a:xfrm>
            <a:off x="316400" y="1670125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</a:t>
            </a:r>
            <a:r>
              <a:rPr b="1" lang="en"/>
              <a:t>adding: 10px;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 a ilustração correspondente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Você já sabe: CTRL + SHIFT + J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  <p:sp>
        <p:nvSpPr>
          <p:cNvPr id="441" name="Google Shape;441;p76"/>
          <p:cNvSpPr txBox="1"/>
          <p:nvPr/>
        </p:nvSpPr>
        <p:spPr>
          <a:xfrm>
            <a:off x="316400" y="1670125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padding: 30px 5px;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Superior e inferior com 30px e</a:t>
            </a:r>
            <a:br>
              <a:rPr lang="en"/>
            </a:br>
            <a:r>
              <a:rPr lang="en"/>
              <a:t>esquerda/direita com 5px.</a:t>
            </a:r>
            <a:endParaRPr/>
          </a:p>
        </p:txBody>
      </p:sp>
      <p:pic>
        <p:nvPicPr>
          <p:cNvPr id="442" name="Google Shape;44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6" y="0"/>
            <a:ext cx="48196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6"/>
          <p:cNvSpPr/>
          <p:nvPr/>
        </p:nvSpPr>
        <p:spPr>
          <a:xfrm>
            <a:off x="7313525" y="3757825"/>
            <a:ext cx="6261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6"/>
          <p:cNvSpPr/>
          <p:nvPr/>
        </p:nvSpPr>
        <p:spPr>
          <a:xfrm>
            <a:off x="3751275" y="3897025"/>
            <a:ext cx="626100" cy="13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 borda (border)</a:t>
            </a:r>
            <a:endParaRPr/>
          </a:p>
        </p:txBody>
      </p:sp>
      <p:pic>
        <p:nvPicPr>
          <p:cNvPr id="450" name="Google Shape;45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3716182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650" y="1220825"/>
            <a:ext cx="4101950" cy="30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Bordas de cores, tipos e espessuras distintos</a:t>
            </a:r>
            <a:endParaRPr/>
          </a:p>
        </p:txBody>
      </p:sp>
      <p:pic>
        <p:nvPicPr>
          <p:cNvPr id="457" name="Google Shape;45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3716182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0982" y="1220825"/>
            <a:ext cx="4970618" cy="370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Margem </a:t>
            </a:r>
            <a:endParaRPr/>
          </a:p>
        </p:txBody>
      </p:sp>
      <p:pic>
        <p:nvPicPr>
          <p:cNvPr id="464" name="Google Shape;4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3716182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800" y="1220825"/>
            <a:ext cx="3434125" cy="2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9"/>
          <p:cNvSpPr txBox="1"/>
          <p:nvPr/>
        </p:nvSpPr>
        <p:spPr>
          <a:xfrm>
            <a:off x="4388800" y="3935200"/>
            <a:ext cx="3716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Margens superior/inferior: 10px</a:t>
            </a:r>
            <a:br>
              <a:rPr lang="en"/>
            </a:br>
            <a:r>
              <a:rPr lang="en"/>
              <a:t>Esquerda/direita: 20px;</a:t>
            </a:r>
            <a:br>
              <a:rPr lang="en"/>
            </a:br>
            <a:r>
              <a:rPr lang="en"/>
              <a:t>Padding superior/inferior: 30px;</a:t>
            </a:r>
            <a:br>
              <a:rPr lang="en"/>
            </a:br>
            <a:r>
              <a:rPr lang="en"/>
              <a:t>Padding laterais: 5px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Largura em %</a:t>
            </a:r>
            <a:endParaRPr/>
          </a:p>
        </p:txBody>
      </p:sp>
      <p:pic>
        <p:nvPicPr>
          <p:cNvPr id="472" name="Google Shape;47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3716182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353" y="369500"/>
            <a:ext cx="2499700" cy="214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1957" y="2585800"/>
            <a:ext cx="4348164" cy="23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1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Propriedade display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propriedade mais importante: "display"</a:t>
            </a:r>
            <a:endParaRPr/>
          </a:p>
        </p:txBody>
      </p:sp>
      <p:sp>
        <p:nvSpPr>
          <p:cNvPr id="485" name="Google Shape;485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Todo elemento possui um valor padrão para </a:t>
            </a:r>
            <a:r>
              <a:rPr b="1" lang="en"/>
              <a:t>display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</a:t>
            </a:r>
            <a:r>
              <a:rPr b="1" lang="en"/>
              <a:t>1</a:t>
            </a:r>
            <a:r>
              <a:rPr lang="en"/>
              <a:t> e </a:t>
            </a:r>
            <a:r>
              <a:rPr b="1" lang="en"/>
              <a:t>footer</a:t>
            </a:r>
            <a:r>
              <a:rPr lang="en"/>
              <a:t>, por exemplo, o valor é </a:t>
            </a:r>
            <a:r>
              <a:rPr b="1" lang="en"/>
              <a:t>block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</a:t>
            </a:r>
            <a:r>
              <a:rPr lang="en"/>
              <a:t> e </a:t>
            </a:r>
            <a:r>
              <a:rPr b="1" lang="en"/>
              <a:t>span</a:t>
            </a:r>
            <a:r>
              <a:rPr lang="en"/>
              <a:t>, por outro lado, o valor padrão é </a:t>
            </a:r>
            <a:r>
              <a:rPr b="1" lang="en"/>
              <a:t>inline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Char char="●"/>
            </a:pPr>
            <a:r>
              <a:rPr b="1" lang="en">
                <a:solidFill>
                  <a:srgbClr val="990000"/>
                </a:solidFill>
              </a:rPr>
              <a:t>b</a:t>
            </a:r>
            <a:r>
              <a:rPr b="1" lang="en">
                <a:solidFill>
                  <a:srgbClr val="990000"/>
                </a:solidFill>
              </a:rPr>
              <a:t>lock</a:t>
            </a:r>
            <a:endParaRPr b="1">
              <a:solidFill>
                <a:srgbClr val="99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Inicia uma nova linha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Ocupa todo o espaço disponível à esquerda e à direita.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800"/>
              <a:buChar char="●"/>
            </a:pPr>
            <a:r>
              <a:rPr b="1" lang="en">
                <a:solidFill>
                  <a:srgbClr val="990000"/>
                </a:solidFill>
              </a:rPr>
              <a:t>i</a:t>
            </a:r>
            <a:r>
              <a:rPr b="1" lang="en">
                <a:solidFill>
                  <a:srgbClr val="990000"/>
                </a:solidFill>
              </a:rPr>
              <a:t>nline</a:t>
            </a:r>
            <a:endParaRPr b="1">
              <a:solidFill>
                <a:srgbClr val="99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Não altera o fluxo de posição dos elementos.</a:t>
            </a:r>
            <a:endParaRPr sz="2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b</a:t>
            </a:r>
            <a:r>
              <a:rPr lang="en">
                <a:solidFill>
                  <a:srgbClr val="990000"/>
                </a:solidFill>
              </a:rPr>
              <a:t>lock</a:t>
            </a:r>
            <a:r>
              <a:rPr lang="en"/>
              <a:t> (nova linha, todo o espaço)</a:t>
            </a:r>
            <a:endParaRPr/>
          </a:p>
        </p:txBody>
      </p:sp>
      <p:pic>
        <p:nvPicPr>
          <p:cNvPr id="491" name="Google Shape;49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02900"/>
            <a:ext cx="4448175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375" y="1402900"/>
            <a:ext cx="4079325" cy="27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(exemplo)</a:t>
            </a:r>
            <a:endParaRPr/>
          </a:p>
        </p:txBody>
      </p:sp>
      <p:sp>
        <p:nvSpPr>
          <p:cNvPr id="134" name="Google Shape;13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img {  border: 0; 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svg:not(:root) {  overflow: hidden; 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figure {  margin: 1em 40px; 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hr { box-sizing: content-box;  height: 0; 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pre {  overflow: auto; 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0"/>
          <p:cNvSpPr txBox="1"/>
          <p:nvPr/>
        </p:nvSpPr>
        <p:spPr>
          <a:xfrm>
            <a:off x="5657500" y="2252400"/>
            <a:ext cx="31254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Conjunto de regras</a:t>
            </a:r>
            <a:br>
              <a:rPr lang="en"/>
            </a:br>
            <a:r>
              <a:rPr lang="en"/>
              <a:t>(rule set)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s</a:t>
            </a:r>
            <a:r>
              <a:rPr lang="en">
                <a:solidFill>
                  <a:srgbClr val="990000"/>
                </a:solidFill>
              </a:rPr>
              <a:t>pan</a:t>
            </a:r>
            <a:r>
              <a:rPr lang="en"/>
              <a:t> não inicia nova linha</a:t>
            </a:r>
            <a:endParaRPr/>
          </a:p>
        </p:txBody>
      </p:sp>
      <p:pic>
        <p:nvPicPr>
          <p:cNvPr id="498" name="Google Shape;49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50292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1220825"/>
            <a:ext cx="3657600" cy="2952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5"/>
          <p:cNvSpPr txBox="1"/>
          <p:nvPr>
            <p:ph type="title"/>
          </p:nvPr>
        </p:nvSpPr>
        <p:spPr>
          <a:xfrm>
            <a:off x="311700" y="679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p</a:t>
            </a:r>
            <a:r>
              <a:rPr lang="en"/>
              <a:t> (estende-se por toda a largura)</a:t>
            </a:r>
            <a:br>
              <a:rPr lang="en"/>
            </a:br>
            <a:r>
              <a:rPr lang="en">
                <a:solidFill>
                  <a:srgbClr val="990000"/>
                </a:solidFill>
              </a:rPr>
              <a:t>span</a:t>
            </a:r>
            <a:r>
              <a:rPr lang="en"/>
              <a:t> (apenas para acomodar o conteúdo)</a:t>
            </a:r>
            <a:endParaRPr/>
          </a:p>
        </p:txBody>
      </p:sp>
      <p:pic>
        <p:nvPicPr>
          <p:cNvPr id="505" name="Google Shape;5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4777775" cy="327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575" y="1497925"/>
            <a:ext cx="3909024" cy="264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6"/>
          <p:cNvSpPr txBox="1"/>
          <p:nvPr>
            <p:ph type="title"/>
          </p:nvPr>
        </p:nvSpPr>
        <p:spPr>
          <a:xfrm>
            <a:off x="4563975" y="66725"/>
            <a:ext cx="45219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Mais um exemplo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512" name="Google Shape;51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6814" y="0"/>
            <a:ext cx="45219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899" y="1894700"/>
            <a:ext cx="4344051" cy="3248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Imagem, título, texto e link (repetidos)</a:t>
            </a:r>
            <a:endParaRPr/>
          </a:p>
        </p:txBody>
      </p:sp>
      <p:sp>
        <p:nvSpPr>
          <p:cNvPr id="524" name="Google Shape;524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Queremos o título ao redor da bola.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bola permanece na esquerda.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902" y="1068425"/>
            <a:ext cx="4318146" cy="40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Imagem, título, texto e link (repetidos)</a:t>
            </a:r>
            <a:endParaRPr/>
          </a:p>
        </p:txBody>
      </p:sp>
      <p:sp>
        <p:nvSpPr>
          <p:cNvPr id="531" name="Google Shape;531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Queremos o título ao redor da bola.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bola permanece na esquerda.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img { </a:t>
            </a:r>
            <a:br>
              <a:rPr lang="en"/>
            </a:br>
            <a:r>
              <a:rPr lang="en"/>
              <a:t>	float:left; </a:t>
            </a:r>
            <a:br>
              <a:rPr lang="en"/>
            </a:br>
            <a:r>
              <a:rPr lang="en"/>
              <a:t>	width: 50px;</a:t>
            </a:r>
            <a:br>
              <a:rPr lang="en"/>
            </a:br>
            <a:r>
              <a:rPr lang="en"/>
              <a:t>}</a:t>
            </a:r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701" y="1068425"/>
            <a:ext cx="4613250" cy="398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centralizado (parte de toda página)</a:t>
            </a:r>
            <a:endParaRPr/>
          </a:p>
        </p:txBody>
      </p:sp>
      <p:sp>
        <p:nvSpPr>
          <p:cNvPr id="538" name="Google Shape;538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atual é</a:t>
            </a:r>
            <a:br>
              <a:rPr lang="en"/>
            </a:br>
            <a:r>
              <a:rPr lang="en"/>
              <a:t>&lt;body&gt;</a:t>
            </a:r>
            <a:br>
              <a:rPr lang="en"/>
            </a:br>
            <a:r>
              <a:rPr lang="en"/>
              <a:t>&lt;div&gt;...&lt;/div&gt;&lt;div&gt;...&lt;/div&gt;</a:t>
            </a:r>
            <a:br>
              <a:rPr lang="en"/>
            </a:br>
            <a:r>
              <a:rPr lang="en"/>
              <a:t>&lt;/body&gt;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&lt;div class=”wrapper”&gt;</a:t>
            </a:r>
            <a:br>
              <a:rPr lang="en"/>
            </a:br>
            <a:r>
              <a:rPr lang="en"/>
              <a:t>	</a:t>
            </a:r>
            <a:r>
              <a:rPr lang="en"/>
              <a:t>&lt;div&gt;...&lt;/div&gt;&lt;div&gt;...&lt;/div&gt;</a:t>
            </a:r>
            <a:br>
              <a:rPr lang="en"/>
            </a:br>
            <a:r>
              <a:rPr lang="en"/>
              <a:t>&lt;/div&gt;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CSS</a:t>
            </a:r>
            <a:br>
              <a:rPr lang="en"/>
            </a:br>
            <a:r>
              <a:rPr lang="en"/>
              <a:t>.wrapper { width: 90%; margin: 0 auto; }</a:t>
            </a:r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071" y="1152475"/>
            <a:ext cx="4622055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um exemplo</a:t>
            </a:r>
            <a:endParaRPr/>
          </a:p>
        </p:txBody>
      </p:sp>
      <p:pic>
        <p:nvPicPr>
          <p:cNvPr id="545" name="Google Shape;54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33850"/>
            <a:ext cx="4187375" cy="3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975" y="1724300"/>
            <a:ext cx="4347026" cy="269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em duas colunas</a:t>
            </a:r>
            <a:endParaRPr/>
          </a:p>
        </p:txBody>
      </p:sp>
      <p:sp>
        <p:nvSpPr>
          <p:cNvPr id="552" name="Google Shape;552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atual é</a:t>
            </a:r>
            <a:br>
              <a:rPr lang="en"/>
            </a:br>
            <a:br>
              <a:rPr lang="en"/>
            </a:br>
            <a:r>
              <a:rPr lang="en"/>
              <a:t>&lt;div class=”wrapper”&gt;</a:t>
            </a:r>
            <a:br>
              <a:rPr lang="en"/>
            </a:br>
            <a:r>
              <a:rPr lang="en"/>
              <a:t>	&lt;div class=”col”&gt;...&lt;/div&gt;</a:t>
            </a:r>
            <a:br>
              <a:rPr lang="en"/>
            </a:br>
            <a:r>
              <a:rPr lang="en"/>
              <a:t>	&lt;div class=”col”&gt;...&lt;/div&gt;</a:t>
            </a:r>
            <a:br>
              <a:rPr lang="en"/>
            </a:br>
            <a:r>
              <a:rPr lang="en"/>
              <a:t>&lt;/div&gt;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CSS</a:t>
            </a:r>
            <a:br>
              <a:rPr lang="en"/>
            </a:br>
            <a:r>
              <a:rPr lang="en"/>
              <a:t>.wrapper { width: 90%; margin: 0 auto; }</a:t>
            </a:r>
            <a:br>
              <a:rPr lang="en"/>
            </a:br>
            <a:r>
              <a:rPr lang="en"/>
              <a:t>.col { float: left; width: 40%; }</a:t>
            </a:r>
            <a:endParaRPr/>
          </a:p>
        </p:txBody>
      </p:sp>
      <p:pic>
        <p:nvPicPr>
          <p:cNvPr id="553" name="Google Shape;55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384" y="982875"/>
            <a:ext cx="3744268" cy="41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em X colunas (tamanho fixo)</a:t>
            </a:r>
            <a:endParaRPr/>
          </a:p>
        </p:txBody>
      </p:sp>
      <p:sp>
        <p:nvSpPr>
          <p:cNvPr id="559" name="Google Shape;559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Conteúdo atual é</a:t>
            </a:r>
            <a:br>
              <a:rPr lang="en"/>
            </a:br>
            <a:br>
              <a:rPr lang="en"/>
            </a:br>
            <a:r>
              <a:rPr lang="en"/>
              <a:t>&lt;div class=”wrapper”&gt;</a:t>
            </a:r>
            <a:br>
              <a:rPr lang="en"/>
            </a:br>
            <a:r>
              <a:rPr lang="en"/>
              <a:t>	&lt;div class=”col”&gt;...&lt;/div&gt;</a:t>
            </a:r>
            <a:br>
              <a:rPr lang="en"/>
            </a:br>
            <a:r>
              <a:rPr lang="en"/>
              <a:t>	&lt;div class=”col”&gt;...&lt;/div&gt;</a:t>
            </a:r>
            <a:br>
              <a:rPr lang="en"/>
            </a:br>
            <a:r>
              <a:rPr lang="en"/>
              <a:t>&lt;/div&gt;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/>
              <a:t>CSS</a:t>
            </a:r>
            <a:br>
              <a:rPr lang="en" u="sng"/>
            </a:br>
            <a:br>
              <a:rPr lang="en"/>
            </a:br>
            <a:r>
              <a:rPr lang="en"/>
              <a:t>.wrapper { width: 90%; margin: 0 auto; }</a:t>
            </a:r>
            <a:br>
              <a:rPr lang="en"/>
            </a:br>
            <a:r>
              <a:rPr lang="en"/>
              <a:t>.col { float: left; </a:t>
            </a:r>
            <a:r>
              <a:rPr lang="en">
                <a:solidFill>
                  <a:srgbClr val="000000"/>
                </a:solidFill>
              </a:rPr>
              <a:t>width: 300px;</a:t>
            </a:r>
            <a:r>
              <a:rPr lang="en"/>
              <a:t> }</a:t>
            </a:r>
            <a:endParaRPr/>
          </a:p>
        </p:txBody>
      </p:sp>
      <p:pic>
        <p:nvPicPr>
          <p:cNvPr id="560" name="Google Shape;56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600" y="1615875"/>
            <a:ext cx="4476200" cy="28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Cascading Style Sheets (CSS)</a:t>
            </a:r>
            <a:endParaRPr/>
          </a:p>
        </p:txBody>
      </p:sp>
      <p:pic>
        <p:nvPicPr>
          <p:cNvPr id="141" name="Google Shape;141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7862" l="3277" r="5423" t="4377"/>
          <a:stretch/>
        </p:blipFill>
        <p:spPr>
          <a:xfrm>
            <a:off x="1562051" y="1125050"/>
            <a:ext cx="5667975" cy="366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4"/>
          <p:cNvSpPr txBox="1"/>
          <p:nvPr>
            <p:ph type="title"/>
          </p:nvPr>
        </p:nvSpPr>
        <p:spPr>
          <a:xfrm>
            <a:off x="490250" y="526350"/>
            <a:ext cx="765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loat</a:t>
            </a:r>
            <a:br>
              <a:rPr lang="en"/>
            </a:br>
            <a:r>
              <a:rPr lang="en"/>
              <a:t>Cria um problema</a:t>
            </a:r>
            <a:br>
              <a:rPr lang="en"/>
            </a:br>
            <a:r>
              <a:rPr lang="en"/>
              <a:t>(sem altura, no height)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Queremos margem antes e após as colunas</a:t>
            </a:r>
            <a:endParaRPr/>
          </a:p>
        </p:txBody>
      </p:sp>
      <p:sp>
        <p:nvSpPr>
          <p:cNvPr id="571" name="Google Shape;571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 atual é</a:t>
            </a:r>
            <a:br>
              <a:rPr lang="en"/>
            </a:br>
            <a:br>
              <a:rPr lang="en"/>
            </a:br>
            <a:r>
              <a:rPr lang="en"/>
              <a:t>&lt;div class=”wrapper”&gt;</a:t>
            </a:r>
            <a:br>
              <a:rPr lang="en"/>
            </a:br>
            <a:r>
              <a:rPr lang="en"/>
              <a:t>	&lt;div class=”col”&gt;...&lt;/div&gt;</a:t>
            </a:r>
            <a:br>
              <a:rPr lang="en"/>
            </a:br>
            <a:r>
              <a:rPr lang="en"/>
              <a:t>	&lt;div class=”col”&gt;...&lt;/div&gt;</a:t>
            </a:r>
            <a:br>
              <a:rPr lang="en"/>
            </a:br>
            <a:r>
              <a:rPr lang="en"/>
              <a:t>&lt;/div&gt;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CSS</a:t>
            </a:r>
            <a:br>
              <a:rPr lang="en"/>
            </a:br>
            <a:r>
              <a:rPr lang="en"/>
              <a:t>.wrapper { width: 90%; margin: 0 auto; </a:t>
            </a:r>
            <a:br>
              <a:rPr lang="en"/>
            </a:br>
            <a:r>
              <a:rPr lang="en"/>
              <a:t>   </a:t>
            </a:r>
            <a:r>
              <a:rPr lang="en"/>
              <a:t>m</a:t>
            </a:r>
            <a:r>
              <a:rPr lang="en"/>
              <a:t>argin-top: 50px; margin-bottom: 50px;}</a:t>
            </a:r>
            <a:br>
              <a:rPr lang="en"/>
            </a:br>
            <a:r>
              <a:rPr lang="en"/>
              <a:t>.col { float: left; </a:t>
            </a:r>
            <a:r>
              <a:rPr lang="en">
                <a:solidFill>
                  <a:srgbClr val="000000"/>
                </a:solidFill>
              </a:rPr>
              <a:t>width: 300px;</a:t>
            </a:r>
            <a:r>
              <a:rPr lang="en"/>
              <a:t> }</a:t>
            </a:r>
            <a:endParaRPr/>
          </a:p>
        </p:txBody>
      </p:sp>
      <p:pic>
        <p:nvPicPr>
          <p:cNvPr id="572" name="Google Shape;57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2175" y="1068425"/>
            <a:ext cx="4553499" cy="24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95"/>
          <p:cNvSpPr/>
          <p:nvPr/>
        </p:nvSpPr>
        <p:spPr>
          <a:xfrm>
            <a:off x="4011200" y="1501825"/>
            <a:ext cx="4496100" cy="55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95"/>
          <p:cNvSpPr txBox="1"/>
          <p:nvPr/>
        </p:nvSpPr>
        <p:spPr>
          <a:xfrm>
            <a:off x="5324900" y="3554950"/>
            <a:ext cx="35073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iv da classe wrapper não possui</a:t>
            </a:r>
            <a:br>
              <a:rPr lang="en"/>
            </a:br>
            <a:r>
              <a:rPr lang="en"/>
              <a:t>a</a:t>
            </a:r>
            <a:r>
              <a:rPr lang="en"/>
              <a:t>ltura. Margem superior e inferior </a:t>
            </a:r>
            <a:br>
              <a:rPr lang="en"/>
            </a:br>
            <a:r>
              <a:rPr lang="en"/>
              <a:t>e</a:t>
            </a:r>
            <a:r>
              <a:rPr lang="en"/>
              <a:t>stão unidas.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Estratégia preferida por especialistas</a:t>
            </a:r>
            <a:endParaRPr/>
          </a:p>
        </p:txBody>
      </p:sp>
      <p:sp>
        <p:nvSpPr>
          <p:cNvPr id="580" name="Google Shape;580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&lt;div class=”wrapper </a:t>
            </a:r>
            <a:r>
              <a:rPr lang="en">
                <a:solidFill>
                  <a:srgbClr val="000000"/>
                </a:solidFill>
              </a:rPr>
              <a:t>grouping</a:t>
            </a:r>
            <a:r>
              <a:rPr lang="en"/>
              <a:t>”&gt;</a:t>
            </a:r>
            <a:br>
              <a:rPr lang="en"/>
            </a:br>
            <a:r>
              <a:rPr lang="en"/>
              <a:t>	&lt;div class=”col”&gt;...&lt;/div&gt;</a:t>
            </a:r>
            <a:br>
              <a:rPr lang="en"/>
            </a:br>
            <a:r>
              <a:rPr lang="en"/>
              <a:t>	&lt;div class=”col”&gt;...&lt;/div&gt;</a:t>
            </a:r>
            <a:br>
              <a:rPr lang="en"/>
            </a:br>
            <a:r>
              <a:rPr lang="en"/>
              <a:t>&lt;/div&gt;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CSS</a:t>
            </a:r>
            <a:br>
              <a:rPr lang="en"/>
            </a:br>
            <a:r>
              <a:rPr lang="en">
                <a:solidFill>
                  <a:srgbClr val="000000"/>
                </a:solidFill>
              </a:rPr>
              <a:t>.grouping::after, .grouping::before {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	</a:t>
            </a:r>
            <a:r>
              <a:rPr lang="en">
                <a:solidFill>
                  <a:srgbClr val="000000"/>
                </a:solidFill>
              </a:rPr>
              <a:t>c</a:t>
            </a:r>
            <a:r>
              <a:rPr lang="en">
                <a:solidFill>
                  <a:srgbClr val="000000"/>
                </a:solidFill>
              </a:rPr>
              <a:t>ontent:” “; display:table; }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.grouping::after { clear:both; }</a:t>
            </a:r>
            <a:br>
              <a:rPr lang="en"/>
            </a:br>
            <a:r>
              <a:rPr lang="en"/>
              <a:t>.wrapper { width: 90%; margin: 0 auto; </a:t>
            </a:r>
            <a:br>
              <a:rPr lang="en"/>
            </a:br>
            <a:r>
              <a:rPr lang="en"/>
              <a:t>   margin-top: 50px; margin-bottom: 50px;}</a:t>
            </a:r>
            <a:br>
              <a:rPr lang="en"/>
            </a:br>
            <a:r>
              <a:rPr lang="en"/>
              <a:t>.col { float: left; </a:t>
            </a:r>
            <a:r>
              <a:rPr lang="en">
                <a:solidFill>
                  <a:srgbClr val="000000"/>
                </a:solidFill>
              </a:rPr>
              <a:t>width: 300px;</a:t>
            </a:r>
            <a:r>
              <a:rPr lang="en"/>
              <a:t> }</a:t>
            </a:r>
            <a:endParaRPr/>
          </a:p>
        </p:txBody>
      </p:sp>
      <p:sp>
        <p:nvSpPr>
          <p:cNvPr id="581" name="Google Shape;581;p96"/>
          <p:cNvSpPr txBox="1"/>
          <p:nvPr/>
        </p:nvSpPr>
        <p:spPr>
          <a:xfrm>
            <a:off x="5324900" y="3554950"/>
            <a:ext cx="35073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 superior e inferior agora devidamente consideradas.</a:t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150" y="1068425"/>
            <a:ext cx="4365301" cy="237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490250" y="526350"/>
            <a:ext cx="765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Botões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Alterando apresentação quando sob o mouse</a:t>
            </a:r>
            <a:endParaRPr/>
          </a:p>
        </p:txBody>
      </p:sp>
      <p:pic>
        <p:nvPicPr>
          <p:cNvPr id="593" name="Google Shape;59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068425"/>
            <a:ext cx="3377591" cy="40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416" y="1582025"/>
            <a:ext cx="3937609" cy="2953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diferente conforme botão</a:t>
            </a:r>
            <a:endParaRPr/>
          </a:p>
        </p:txBody>
      </p:sp>
      <p:sp>
        <p:nvSpPr>
          <p:cNvPr id="600" name="Google Shape;60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068425"/>
            <a:ext cx="4005400" cy="405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4275" y="1013919"/>
            <a:ext cx="2813251" cy="210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6350" y="2949192"/>
            <a:ext cx="2813251" cy="2109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Transição das cores é instantânea</a:t>
            </a:r>
            <a:endParaRPr/>
          </a:p>
        </p:txBody>
      </p:sp>
      <p:sp>
        <p:nvSpPr>
          <p:cNvPr id="609" name="Google Shape;609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Como suavizar?</a:t>
            </a:r>
            <a:br>
              <a:rPr lang="en"/>
            </a:br>
            <a:r>
              <a:rPr lang="en"/>
              <a:t>Acrescente ao seletor </a:t>
            </a:r>
            <a:r>
              <a:rPr lang="en">
                <a:solidFill>
                  <a:srgbClr val="000000"/>
                </a:solidFill>
              </a:rPr>
              <a:t>.bo</a:t>
            </a:r>
            <a:r>
              <a:rPr lang="en">
                <a:solidFill>
                  <a:srgbClr val="000000"/>
                </a:solidFill>
              </a:rPr>
              <a:t>tao</a:t>
            </a:r>
            <a:r>
              <a:rPr lang="en"/>
              <a:t> conforme abaixo, a estratégia de consumir .25s, de forma linear, para alterar todas as propriedades do elemento em questão.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t</a:t>
            </a:r>
            <a:r>
              <a:rPr lang="en" sz="3000">
                <a:solidFill>
                  <a:srgbClr val="000000"/>
                </a:solidFill>
              </a:rPr>
              <a:t>ransition: .25s all linear;</a:t>
            </a:r>
            <a:endParaRPr sz="3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type="title"/>
          </p:nvPr>
        </p:nvSpPr>
        <p:spPr>
          <a:xfrm>
            <a:off x="623400" y="2363625"/>
            <a:ext cx="41490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resultante</a:t>
            </a:r>
            <a:endParaRPr/>
          </a:p>
        </p:txBody>
      </p:sp>
      <p:pic>
        <p:nvPicPr>
          <p:cNvPr id="615" name="Google Shape;61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8746" y="0"/>
            <a:ext cx="39356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Ampliar o tamanho do botão sob o mouse?</a:t>
            </a:r>
            <a:endParaRPr/>
          </a:p>
        </p:txBody>
      </p:sp>
      <p:sp>
        <p:nvSpPr>
          <p:cNvPr id="621" name="Google Shape;621;p102"/>
          <p:cNvSpPr txBox="1"/>
          <p:nvPr/>
        </p:nvSpPr>
        <p:spPr>
          <a:xfrm>
            <a:off x="1882025" y="2252400"/>
            <a:ext cx="5475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transform: scale(1.1, 1.1);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02"/>
          <p:cNvSpPr txBox="1"/>
          <p:nvPr/>
        </p:nvSpPr>
        <p:spPr>
          <a:xfrm>
            <a:off x="2086475" y="3688025"/>
            <a:ext cx="50661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Amplia o botão em 10% no eixo X </a:t>
            </a:r>
            <a:br>
              <a:rPr lang="en" sz="2400">
                <a:solidFill>
                  <a:srgbClr val="666666"/>
                </a:solidFill>
              </a:rPr>
            </a:br>
            <a:r>
              <a:rPr lang="en" sz="2400">
                <a:solidFill>
                  <a:srgbClr val="666666"/>
                </a:solidFill>
              </a:rPr>
              <a:t>e outros 10% no eixo Y. </a:t>
            </a:r>
            <a:endParaRPr sz="24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type="title"/>
          </p:nvPr>
        </p:nvSpPr>
        <p:spPr>
          <a:xfrm>
            <a:off x="490250" y="526350"/>
            <a:ext cx="765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Mais seletores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 (e tutorial)</a:t>
            </a:r>
            <a:endParaRPr/>
          </a:p>
        </p:txBody>
      </p:sp>
      <p:pic>
        <p:nvPicPr>
          <p:cNvPr id="147" name="Google Shape;147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40226" l="0" r="15290" t="4895"/>
          <a:stretch/>
        </p:blipFill>
        <p:spPr>
          <a:xfrm>
            <a:off x="1306050" y="1198900"/>
            <a:ext cx="6472850" cy="365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Pseudo-classe</a:t>
            </a:r>
            <a:endParaRPr/>
          </a:p>
        </p:txBody>
      </p:sp>
      <p:pic>
        <p:nvPicPr>
          <p:cNvPr id="633" name="Google Shape;63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4214911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1161" y="1368525"/>
            <a:ext cx="4471889" cy="335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Pseudo-classe</a:t>
            </a:r>
            <a:endParaRPr/>
          </a:p>
        </p:txBody>
      </p:sp>
      <p:pic>
        <p:nvPicPr>
          <p:cNvPr id="640" name="Google Shape;64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7" y="1250550"/>
            <a:ext cx="4352050" cy="38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800" y="1712875"/>
            <a:ext cx="3808000" cy="28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Mouse “sobre” elemento </a:t>
            </a:r>
            <a:r>
              <a:rPr lang="en">
                <a:solidFill>
                  <a:srgbClr val="990000"/>
                </a:solidFill>
              </a:rPr>
              <a:t>:hover</a:t>
            </a:r>
            <a:endParaRPr>
              <a:solidFill>
                <a:srgbClr val="990000"/>
              </a:solidFill>
            </a:endParaRPr>
          </a:p>
        </p:txBody>
      </p:sp>
      <p:pic>
        <p:nvPicPr>
          <p:cNvPr id="647" name="Google Shape;64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4214911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711" y="1220825"/>
            <a:ext cx="4471889" cy="335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Pseudo-classe</a:t>
            </a:r>
            <a:endParaRPr/>
          </a:p>
        </p:txBody>
      </p:sp>
      <p:pic>
        <p:nvPicPr>
          <p:cNvPr id="654" name="Google Shape;65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4214911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711" y="1220825"/>
            <a:ext cx="4471889" cy="335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00"/>
                </a:solidFill>
              </a:rPr>
              <a:t>nth-child(odd)</a:t>
            </a:r>
            <a:r>
              <a:rPr lang="en"/>
              <a:t> ímpares</a:t>
            </a:r>
            <a:br>
              <a:rPr lang="en"/>
            </a:br>
            <a:r>
              <a:rPr lang="en">
                <a:solidFill>
                  <a:srgbClr val="990000"/>
                </a:solidFill>
              </a:rPr>
              <a:t>nth-child(even)</a:t>
            </a:r>
            <a:r>
              <a:rPr lang="en"/>
              <a:t> pares</a:t>
            </a:r>
            <a:endParaRPr/>
          </a:p>
        </p:txBody>
      </p:sp>
      <p:pic>
        <p:nvPicPr>
          <p:cNvPr id="661" name="Google Shape;66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9425"/>
            <a:ext cx="4214911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111" y="1601825"/>
            <a:ext cx="4471889" cy="335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precede e sucede um elemento</a:t>
            </a:r>
            <a:endParaRPr/>
          </a:p>
        </p:txBody>
      </p:sp>
      <p:pic>
        <p:nvPicPr>
          <p:cNvPr id="668" name="Google Shape;66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0825"/>
            <a:ext cx="4214911" cy="37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011" y="1314825"/>
            <a:ext cx="4471889" cy="3353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type="title"/>
          </p:nvPr>
        </p:nvSpPr>
        <p:spPr>
          <a:xfrm>
            <a:off x="490250" y="526350"/>
            <a:ext cx="765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Portal responsivo?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Exemplo de portal não responsivo?</a:t>
            </a:r>
            <a:endParaRPr/>
          </a:p>
        </p:txBody>
      </p:sp>
      <p:sp>
        <p:nvSpPr>
          <p:cNvPr id="680" name="Google Shape;680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(no iPhone 6)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11"/>
          <p:cNvPicPr preferRelativeResize="0"/>
          <p:nvPr/>
        </p:nvPicPr>
        <p:blipFill rotWithShape="1">
          <a:blip r:embed="rId3">
            <a:alphaModFix/>
          </a:blip>
          <a:srcRect b="48787" l="38182" r="38184" t="10104"/>
          <a:stretch/>
        </p:blipFill>
        <p:spPr>
          <a:xfrm>
            <a:off x="3860151" y="1334375"/>
            <a:ext cx="1897201" cy="329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 portal mais responsivo</a:t>
            </a:r>
            <a:endParaRPr/>
          </a:p>
        </p:txBody>
      </p:sp>
      <p:pic>
        <p:nvPicPr>
          <p:cNvPr id="687" name="Google Shape;687;p112"/>
          <p:cNvPicPr preferRelativeResize="0"/>
          <p:nvPr/>
        </p:nvPicPr>
        <p:blipFill rotWithShape="1">
          <a:blip r:embed="rId3">
            <a:alphaModFix/>
          </a:blip>
          <a:srcRect b="48608" l="38540" r="38359" t="10640"/>
          <a:stretch/>
        </p:blipFill>
        <p:spPr>
          <a:xfrm>
            <a:off x="832949" y="1152475"/>
            <a:ext cx="1986250" cy="34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900" y="1152475"/>
            <a:ext cx="4647126" cy="34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112"/>
          <p:cNvSpPr txBox="1"/>
          <p:nvPr/>
        </p:nvSpPr>
        <p:spPr>
          <a:xfrm>
            <a:off x="2361525" y="4652925"/>
            <a:ext cx="26271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https://kyriosdata.github.io/id/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</a:t>
            </a:r>
            <a:endParaRPr/>
          </a:p>
        </p:txBody>
      </p:sp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311700" y="1152475"/>
            <a:ext cx="8520600" cy="14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&lt;meta name="viewport" </a:t>
            </a:r>
            <a:br>
              <a:rPr lang="en" sz="2400"/>
            </a:br>
            <a:r>
              <a:rPr lang="en" sz="2400"/>
              <a:t>   content="width=device-width, initial-scale=1.0,</a:t>
            </a:r>
            <a:br>
              <a:rPr lang="en" sz="2400"/>
            </a:br>
            <a:r>
              <a:rPr lang="en" sz="2400"/>
              <a:t>   minimum-scale=1.0"&gt;</a:t>
            </a:r>
            <a:endParaRPr sz="2400"/>
          </a:p>
        </p:txBody>
      </p:sp>
      <p:sp>
        <p:nvSpPr>
          <p:cNvPr id="696" name="Google Shape;696;p113"/>
          <p:cNvSpPr txBox="1"/>
          <p:nvPr/>
        </p:nvSpPr>
        <p:spPr>
          <a:xfrm>
            <a:off x="362475" y="3087375"/>
            <a:ext cx="51570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browser não tentará “diminuir” ou “reduzir” as dimensões proporcionalmente para acomodar a página na tela do dispositivo.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Outra fonte de</a:t>
            </a:r>
            <a:br>
              <a:rPr lang="en"/>
            </a:br>
            <a:r>
              <a:rPr lang="en"/>
              <a:t>referência</a:t>
            </a:r>
            <a:endParaRPr/>
          </a:p>
        </p:txBody>
      </p:sp>
      <p:pic>
        <p:nvPicPr>
          <p:cNvPr id="153" name="Google Shape;153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7722" y="662075"/>
            <a:ext cx="4837498" cy="367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14"/>
          <p:cNvSpPr txBox="1"/>
          <p:nvPr>
            <p:ph type="title"/>
          </p:nvPr>
        </p:nvSpPr>
        <p:spPr>
          <a:xfrm>
            <a:off x="311700" y="18790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Padrões e outros</a:t>
            </a:r>
            <a:br>
              <a:rPr lang="en"/>
            </a:br>
            <a:r>
              <a:rPr lang="en"/>
              <a:t>r</a:t>
            </a:r>
            <a:r>
              <a:rPr lang="en"/>
              <a:t>ecursos para obter</a:t>
            </a:r>
            <a:br>
              <a:rPr lang="en"/>
            </a:br>
            <a:r>
              <a:rPr lang="en"/>
              <a:t>“responsividade”</a:t>
            </a:r>
            <a:endParaRPr/>
          </a:p>
        </p:txBody>
      </p:sp>
      <p:pic>
        <p:nvPicPr>
          <p:cNvPr id="702" name="Google Shape;702;p11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050" y="-53225"/>
            <a:ext cx="44322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5"/>
          <p:cNvSpPr txBox="1"/>
          <p:nvPr>
            <p:ph type="title"/>
          </p:nvPr>
        </p:nvSpPr>
        <p:spPr>
          <a:xfrm>
            <a:off x="490250" y="526350"/>
            <a:ext cx="765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Boas práticas para</a:t>
            </a:r>
            <a:br>
              <a:rPr lang="en"/>
            </a:br>
            <a:r>
              <a:rPr lang="en"/>
              <a:t>escrever regras em CSS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a motivação para o BEM?</a:t>
            </a:r>
            <a:endParaRPr/>
          </a:p>
        </p:txBody>
      </p:sp>
      <p:sp>
        <p:nvSpPr>
          <p:cNvPr id="713" name="Google Shape;713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acordo com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https://goo.gl/WE7i5o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 portal trulia.com possuía: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&gt; 16.000 regras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3920 propriedades “color”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4888 propriedades “background”, ...</a:t>
            </a:r>
            <a:endParaRPr/>
          </a:p>
        </p:txBody>
      </p:sp>
      <p:pic>
        <p:nvPicPr>
          <p:cNvPr id="714" name="Google Shape;71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300" y="1227100"/>
            <a:ext cx="4200000" cy="373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BEM</a:t>
            </a:r>
            <a:br>
              <a:rPr lang="en"/>
            </a:br>
            <a:br>
              <a:rPr lang="en"/>
            </a:br>
            <a:r>
              <a:rPr lang="en"/>
              <a:t>B</a:t>
            </a:r>
            <a:r>
              <a:rPr b="0" lang="en"/>
              <a:t>lock, </a:t>
            </a:r>
            <a:br>
              <a:rPr b="0" lang="en"/>
            </a:br>
            <a:r>
              <a:rPr lang="en"/>
              <a:t>E</a:t>
            </a:r>
            <a:r>
              <a:rPr b="0" lang="en"/>
              <a:t>lement,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b="0" lang="en"/>
              <a:t>odifier</a:t>
            </a:r>
            <a:endParaRPr b="0"/>
          </a:p>
        </p:txBody>
      </p:sp>
      <p:pic>
        <p:nvPicPr>
          <p:cNvPr id="720" name="Google Shape;720;p1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9840" y="187525"/>
            <a:ext cx="58970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8"/>
          <p:cNvSpPr txBox="1"/>
          <p:nvPr>
            <p:ph type="title"/>
          </p:nvPr>
        </p:nvSpPr>
        <p:spPr>
          <a:xfrm>
            <a:off x="311700" y="1130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Seguindo </a:t>
            </a:r>
            <a:br>
              <a:rPr lang="en"/>
            </a:br>
            <a:r>
              <a:rPr lang="en"/>
              <a:t>“</a:t>
            </a:r>
            <a:r>
              <a:rPr lang="en"/>
              <a:t>b</a:t>
            </a:r>
            <a:r>
              <a:rPr lang="en"/>
              <a:t>oas”</a:t>
            </a:r>
            <a:br>
              <a:rPr lang="en"/>
            </a:br>
            <a:r>
              <a:rPr lang="en"/>
              <a:t>práticas?</a:t>
            </a:r>
            <a:endParaRPr/>
          </a:p>
        </p:txBody>
      </p:sp>
      <p:pic>
        <p:nvPicPr>
          <p:cNvPr id="726" name="Google Shape;726;p1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2115" y="0"/>
            <a:ext cx="589707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9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</a:t>
            </a:r>
            <a:br>
              <a:rPr lang="en"/>
            </a:br>
            <a:r>
              <a:rPr lang="en"/>
              <a:t>c</a:t>
            </a:r>
            <a:r>
              <a:rPr lang="en"/>
              <a:t>entralizar?</a:t>
            </a:r>
            <a:br>
              <a:rPr lang="en"/>
            </a:br>
            <a:r>
              <a:rPr lang="en"/>
              <a:t>E na vertical?</a:t>
            </a:r>
            <a:endParaRPr/>
          </a:p>
        </p:txBody>
      </p:sp>
      <p:pic>
        <p:nvPicPr>
          <p:cNvPr id="737" name="Google Shape;737;p1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675" y="297450"/>
            <a:ext cx="6063125" cy="477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Leiaute</a:t>
            </a:r>
            <a:endParaRPr/>
          </a:p>
        </p:txBody>
      </p:sp>
      <p:pic>
        <p:nvPicPr>
          <p:cNvPr id="743" name="Google Shape;743;p1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091" y="0"/>
            <a:ext cx="63789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22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font-family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Fonts</a:t>
            </a:r>
            <a:endParaRPr/>
          </a:p>
        </p:txBody>
      </p:sp>
      <p:sp>
        <p:nvSpPr>
          <p:cNvPr id="754" name="Google Shape;754;p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@font-face</a:t>
            </a:r>
            <a:r>
              <a:rPr lang="en"/>
              <a:t> </a:t>
            </a:r>
            <a:br>
              <a:rPr lang="en"/>
            </a:br>
            <a:r>
              <a:rPr lang="en"/>
              <a:t>(para profissionais)</a:t>
            </a:r>
            <a:endParaRPr/>
          </a:p>
        </p:txBody>
      </p:sp>
      <p:pic>
        <p:nvPicPr>
          <p:cNvPr id="755" name="Google Shape;755;p12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277" y="648700"/>
            <a:ext cx="4285401" cy="39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